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2"/>
  </p:notes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71" r:id="rId9"/>
    <p:sldId id="272" r:id="rId10"/>
    <p:sldId id="262" r:id="rId11"/>
    <p:sldId id="263" r:id="rId12"/>
    <p:sldId id="264" r:id="rId13"/>
    <p:sldId id="265" r:id="rId14"/>
    <p:sldId id="273" r:id="rId15"/>
    <p:sldId id="266" r:id="rId16"/>
    <p:sldId id="267" r:id="rId17"/>
    <p:sldId id="274" r:id="rId18"/>
    <p:sldId id="275" r:id="rId19"/>
    <p:sldId id="268" r:id="rId20"/>
    <p:sldId id="269" r:id="rId21"/>
  </p:sldIdLst>
  <p:sldSz cx="9144000" cy="5143500" type="screen16x9"/>
  <p:notesSz cx="6858000" cy="9144000"/>
  <p:embeddedFontLst>
    <p:embeddedFont>
      <p:font typeface="Patrick Hand SC" panose="020B0604020202020204" charset="0"/>
      <p:regular r:id="rId23"/>
    </p:embeddedFont>
    <p:embeddedFont>
      <p:font typeface="Helvetica" panose="020B0604020202020204" pitchFamily="34" charset="0"/>
      <p:regular r:id="rId24"/>
      <p:bold r:id="rId25"/>
      <p:italic r:id="rId26"/>
      <p:boldItalic r:id="rId27"/>
    </p:embeddedFont>
    <p:embeddedFont>
      <p:font typeface="Sniglet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1F25F3-CE5F-46FC-A4F5-CE578367417C}">
  <a:tblStyle styleId="{881F25F3-CE5F-46FC-A4F5-CE57836741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17880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131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7468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0657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927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636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422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s.wikipedia.org/wiki/Educaci%C3%B3n_infanti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1146230" y="2139702"/>
            <a:ext cx="7259996" cy="36004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>
                <a:solidFill>
                  <a:schemeClr val="tx1"/>
                </a:solidFill>
              </a:rPr>
              <a:t>DIPLOMADO: </a:t>
            </a:r>
            <a:br>
              <a:rPr lang="es-MX" sz="4400" b="1" dirty="0">
                <a:solidFill>
                  <a:schemeClr val="tx1"/>
                </a:solidFill>
              </a:rPr>
            </a:br>
            <a:r>
              <a:rPr lang="es-MX" sz="4400" b="1" dirty="0">
                <a:solidFill>
                  <a:schemeClr val="tx1"/>
                </a:solidFill>
              </a:rPr>
              <a:t>PLANEACIÓN PEDAGÓGICA EN PRIMERA INFANCIA</a:t>
            </a:r>
            <a:endParaRPr sz="4400" b="1" dirty="0">
              <a:solidFill>
                <a:schemeClr val="tx1"/>
              </a:solidFill>
            </a:endParaRPr>
          </a:p>
        </p:txBody>
      </p:sp>
      <p:pic>
        <p:nvPicPr>
          <p:cNvPr id="3" name="Imagen 12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991" r="7667" b="42411"/>
          <a:stretch/>
        </p:blipFill>
        <p:spPr bwMode="auto">
          <a:xfrm>
            <a:off x="5292080" y="555526"/>
            <a:ext cx="3114146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4876006"/>
            <a:ext cx="9144000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Educación informal - No conduce a título o certificado de aptitud ocupacional - Decreto 1075 de 2015 (artículo 2.6.6.8)</a:t>
            </a:r>
          </a:p>
        </p:txBody>
      </p:sp>
      <p:sp>
        <p:nvSpPr>
          <p:cNvPr id="6" name="Google Shape;49;p12"/>
          <p:cNvSpPr txBox="1">
            <a:spLocks/>
          </p:cNvSpPr>
          <p:nvPr/>
        </p:nvSpPr>
        <p:spPr>
          <a:xfrm>
            <a:off x="5266339" y="4024511"/>
            <a:ext cx="2909918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s-MX" sz="4400" b="1" dirty="0">
                <a:solidFill>
                  <a:schemeClr val="tx1"/>
                </a:solidFill>
              </a:rPr>
              <a:t>Profe MINGO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0" y="-20538"/>
            <a:ext cx="7259996" cy="36004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tx1"/>
                </a:solidFill>
              </a:rPr>
              <a:t>DIPLOMADO:  PLANEACIÓN PEDAGÓGICA EN PRIMERA INFANCIA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4876006"/>
            <a:ext cx="9144000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Educación informal - No conduce a título o certificado de aptitud ocupacional - Decreto 1075 de 2015 (artículo 2.6.6.8)</a:t>
            </a:r>
          </a:p>
        </p:txBody>
      </p:sp>
      <p:pic>
        <p:nvPicPr>
          <p:cNvPr id="5" name="Imagen 12"/>
          <p:cNvPicPr/>
          <p:nvPr/>
        </p:nvPicPr>
        <p:blipFill rotWithShape="1">
          <a:blip r:embed="rId3"/>
          <a:srcRect t="17991" r="7667" b="42411"/>
          <a:stretch/>
        </p:blipFill>
        <p:spPr bwMode="auto">
          <a:xfrm>
            <a:off x="6938009" y="-21052"/>
            <a:ext cx="2250051" cy="859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Google Shape;49;p12"/>
          <p:cNvSpPr txBox="1">
            <a:spLocks/>
          </p:cNvSpPr>
          <p:nvPr/>
        </p:nvSpPr>
        <p:spPr>
          <a:xfrm>
            <a:off x="683568" y="478267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7" name="Google Shape;49;p12"/>
          <p:cNvSpPr txBox="1">
            <a:spLocks/>
          </p:cNvSpPr>
          <p:nvPr/>
        </p:nvSpPr>
        <p:spPr>
          <a:xfrm>
            <a:off x="833990" y="658287"/>
            <a:ext cx="7259996" cy="3600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es-MX" sz="2400" b="1" dirty="0">
                <a:solidFill>
                  <a:schemeClr val="bg1"/>
                </a:solidFill>
              </a:rPr>
              <a:t>CARÁCTERÍSTICAS DEL ABP </a:t>
            </a:r>
            <a:r>
              <a:rPr lang="es-CO" sz="1800" b="1" dirty="0">
                <a:solidFill>
                  <a:schemeClr val="bg1"/>
                </a:solidFill>
                <a:effectLst/>
                <a:latin typeface="Patrick Hand S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CO" sz="1800" b="1" dirty="0" err="1">
                <a:solidFill>
                  <a:schemeClr val="bg1"/>
                </a:solidFill>
                <a:effectLst/>
                <a:latin typeface="Patrick Hand S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Exley</a:t>
            </a:r>
            <a:r>
              <a:rPr lang="es-CO" sz="1800" b="1" dirty="0">
                <a:solidFill>
                  <a:schemeClr val="bg1"/>
                </a:solidFill>
                <a:effectLst/>
                <a:latin typeface="Patrick Hand S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CO" sz="1800" b="1" dirty="0" err="1">
                <a:solidFill>
                  <a:schemeClr val="bg1"/>
                </a:solidFill>
                <a:effectLst/>
                <a:latin typeface="Patrick Hand S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Dennick</a:t>
            </a:r>
            <a:r>
              <a:rPr lang="es-CO" sz="1800" b="1" dirty="0">
                <a:solidFill>
                  <a:schemeClr val="bg1"/>
                </a:solidFill>
                <a:effectLst/>
                <a:latin typeface="Patrick Hand S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2007).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8" name="Google Shape;49;p12"/>
          <p:cNvSpPr txBox="1">
            <a:spLocks/>
          </p:cNvSpPr>
          <p:nvPr/>
        </p:nvSpPr>
        <p:spPr>
          <a:xfrm>
            <a:off x="803038" y="2931790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9" name="Google Shape;49;p12"/>
          <p:cNvSpPr txBox="1">
            <a:spLocks/>
          </p:cNvSpPr>
          <p:nvPr/>
        </p:nvSpPr>
        <p:spPr>
          <a:xfrm>
            <a:off x="7688494" y="4499558"/>
            <a:ext cx="1526912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s-MX" sz="2000" b="1" dirty="0">
                <a:solidFill>
                  <a:schemeClr val="tx1"/>
                </a:solidFill>
                <a:effectLst>
                  <a:glow rad="177800">
                    <a:schemeClr val="bg1"/>
                  </a:glow>
                </a:effectLst>
              </a:rPr>
              <a:t>Profe  MINGO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0BACC70-8A50-403F-80FB-CCB05708505E}"/>
              </a:ext>
            </a:extLst>
          </p:cNvPr>
          <p:cNvSpPr txBox="1"/>
          <p:nvPr/>
        </p:nvSpPr>
        <p:spPr>
          <a:xfrm>
            <a:off x="611560" y="1034975"/>
            <a:ext cx="7704856" cy="3160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algn="just">
              <a:lnSpc>
                <a:spcPct val="107000"/>
              </a:lnSpc>
              <a:spcAft>
                <a:spcPts val="750"/>
              </a:spcAft>
            </a:pPr>
            <a:r>
              <a:rPr lang="es-CO" sz="2600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CO" sz="2600" b="1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Favorece </a:t>
            </a:r>
            <a:r>
              <a:rPr lang="es-CO" sz="26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la posibilidad de interrelacionar distintas materias o disciplinas académicas</a:t>
            </a:r>
          </a:p>
          <a:p>
            <a:pPr marL="381000" algn="just">
              <a:lnSpc>
                <a:spcPct val="107000"/>
              </a:lnSpc>
              <a:spcAft>
                <a:spcPts val="750"/>
              </a:spcAft>
            </a:pPr>
            <a:r>
              <a:rPr lang="es-CO" sz="26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-La </a:t>
            </a:r>
            <a:r>
              <a:rPr lang="es-CO" sz="2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escuela es un magnífico espacio para crecer como ser social, para desarrollar habilidades comunicativas, para aprender a expresarse, para compartir y para aprender a vivir y convivir. Fernández y </a:t>
            </a:r>
            <a:r>
              <a:rPr lang="es-CO" sz="26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Gallardo</a:t>
            </a:r>
            <a:r>
              <a:rPr lang="es-CO" sz="2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(2016), </a:t>
            </a:r>
            <a:endParaRPr lang="es-CO" sz="2600" b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07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0" y="-20538"/>
            <a:ext cx="7259996" cy="36004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tx1"/>
                </a:solidFill>
              </a:rPr>
              <a:t>DIPLOMADO:  PLANEACIÓN PEDAGÓGICA EN PRIMERA INFANCIA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4876006"/>
            <a:ext cx="9144000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Educación informal - No conduce a título o certificado de aptitud ocupacional - Decreto 1075 de 2015 (artículo 2.6.6.8)</a:t>
            </a:r>
          </a:p>
        </p:txBody>
      </p:sp>
      <p:pic>
        <p:nvPicPr>
          <p:cNvPr id="5" name="Imagen 12"/>
          <p:cNvPicPr/>
          <p:nvPr/>
        </p:nvPicPr>
        <p:blipFill rotWithShape="1">
          <a:blip r:embed="rId3"/>
          <a:srcRect t="17991" r="7667" b="42411"/>
          <a:stretch/>
        </p:blipFill>
        <p:spPr bwMode="auto">
          <a:xfrm>
            <a:off x="6938009" y="-21052"/>
            <a:ext cx="2250051" cy="859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49;p12"/>
          <p:cNvSpPr txBox="1">
            <a:spLocks/>
          </p:cNvSpPr>
          <p:nvPr/>
        </p:nvSpPr>
        <p:spPr>
          <a:xfrm>
            <a:off x="803038" y="2931790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9" name="Google Shape;49;p12"/>
          <p:cNvSpPr txBox="1">
            <a:spLocks/>
          </p:cNvSpPr>
          <p:nvPr/>
        </p:nvSpPr>
        <p:spPr>
          <a:xfrm>
            <a:off x="7688494" y="4499558"/>
            <a:ext cx="1526912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s-MX" sz="2000" b="1" dirty="0">
                <a:solidFill>
                  <a:schemeClr val="tx1"/>
                </a:solidFill>
                <a:effectLst>
                  <a:glow rad="177800">
                    <a:schemeClr val="bg1"/>
                  </a:glow>
                </a:effectLst>
              </a:rPr>
              <a:t>Profe  MINGO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D41242C-3974-4F18-A5D3-C1F398267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81033"/>
              </p:ext>
            </p:extLst>
          </p:nvPr>
        </p:nvGraphicFramePr>
        <p:xfrm>
          <a:off x="803038" y="627534"/>
          <a:ext cx="7153338" cy="3820111"/>
        </p:xfrm>
        <a:graphic>
          <a:graphicData uri="http://schemas.openxmlformats.org/drawingml/2006/table">
            <a:tbl>
              <a:tblPr firstRow="1" firstCol="1" bandRow="1">
                <a:tableStyleId>{881F25F3-CE5F-46FC-A4F5-CE578367417C}</a:tableStyleId>
              </a:tblPr>
              <a:tblGrid>
                <a:gridCol w="2166636">
                  <a:extLst>
                    <a:ext uri="{9D8B030D-6E8A-4147-A177-3AD203B41FA5}">
                      <a16:colId xmlns:a16="http://schemas.microsoft.com/office/drawing/2014/main" val="2863683232"/>
                    </a:ext>
                  </a:extLst>
                </a:gridCol>
                <a:gridCol w="2166636">
                  <a:extLst>
                    <a:ext uri="{9D8B030D-6E8A-4147-A177-3AD203B41FA5}">
                      <a16:colId xmlns:a16="http://schemas.microsoft.com/office/drawing/2014/main" val="4013207065"/>
                    </a:ext>
                  </a:extLst>
                </a:gridCol>
                <a:gridCol w="2820066">
                  <a:extLst>
                    <a:ext uri="{9D8B030D-6E8A-4147-A177-3AD203B41FA5}">
                      <a16:colId xmlns:a16="http://schemas.microsoft.com/office/drawing/2014/main" val="3165308567"/>
                    </a:ext>
                  </a:extLst>
                </a:gridCol>
              </a:tblGrid>
              <a:tr h="505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ELEMENTOS DEL APRENDIZAJE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8" marR="57298" marT="57298" marB="57298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EN EL APRENDIZAJE CONVENCIONAL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8" marR="57298" marT="57298" marB="57298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</a:rPr>
                        <a:t>EN EL ABP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8" marR="57298" marT="57298" marB="57298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159599"/>
                  </a:ext>
                </a:extLst>
              </a:tr>
              <a:tr h="1040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CO" sz="1200" dirty="0">
                          <a:effectLst/>
                        </a:rPr>
                        <a:t>El ambiente de aprendizaje y los materiales de enseñanza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8" marR="57298" marT="57298" marB="572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CO" sz="1200">
                          <a:effectLst/>
                        </a:rPr>
                        <a:t>Es preparado y presentado por el profesor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8" marR="57298" marT="57298" marB="572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CO" sz="1200">
                          <a:effectLst/>
                        </a:rPr>
                        <a:t>La situación de aprendizaje es presentada por el profesor. El material de aprendizaje es seleccionado y generado por los alumnos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8" marR="57298" marT="57298" marB="57298" anchor="ctr"/>
                </a:tc>
                <a:extLst>
                  <a:ext uri="{0D108BD9-81ED-4DB2-BD59-A6C34878D82A}">
                    <a16:rowId xmlns:a16="http://schemas.microsoft.com/office/drawing/2014/main" val="3736428758"/>
                  </a:ext>
                </a:extLst>
              </a:tr>
              <a:tr h="505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CO" sz="1200">
                          <a:effectLst/>
                        </a:rPr>
                        <a:t>Secuencia en el orden de las acciones a aprender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8" marR="57298" marT="57298" marB="572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CO" sz="1200" dirty="0">
                          <a:effectLst/>
                        </a:rPr>
                        <a:t>Determinadas por el profesor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8" marR="57298" marT="57298" marB="572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CO" sz="1200">
                          <a:effectLst/>
                        </a:rPr>
                        <a:t>Los alumnos participan activamente en la generación de esta secuencia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8" marR="57298" marT="57298" marB="57298" anchor="ctr"/>
                </a:tc>
                <a:extLst>
                  <a:ext uri="{0D108BD9-81ED-4DB2-BD59-A6C34878D82A}">
                    <a16:rowId xmlns:a16="http://schemas.microsoft.com/office/drawing/2014/main" val="11885274"/>
                  </a:ext>
                </a:extLst>
              </a:tr>
              <a:tr h="505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CO" sz="1200">
                          <a:effectLst/>
                        </a:rPr>
                        <a:t>Momento en el que se trabaja en los problemas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8" marR="57298" marT="57298" marB="572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CO" sz="1200">
                          <a:effectLst/>
                        </a:rPr>
                        <a:t>Después de presentar el material de aprendizaje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8" marR="57298" marT="57298" marB="572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CO" sz="1200" dirty="0">
                          <a:effectLst/>
                        </a:rPr>
                        <a:t>Antes de tener el material que se ha de trabajar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8" marR="57298" marT="57298" marB="57298" anchor="ctr"/>
                </a:tc>
                <a:extLst>
                  <a:ext uri="{0D108BD9-81ED-4DB2-BD59-A6C34878D82A}">
                    <a16:rowId xmlns:a16="http://schemas.microsoft.com/office/drawing/2014/main" val="2727676320"/>
                  </a:ext>
                </a:extLst>
              </a:tr>
              <a:tr h="505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CO" sz="1200">
                          <a:effectLst/>
                        </a:rPr>
                        <a:t>Responsabilidad de aprendizaje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8" marR="57298" marT="57298" marB="572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CO" sz="1200">
                          <a:effectLst/>
                        </a:rPr>
                        <a:t>Asumida por el profesor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8" marR="57298" marT="57298" marB="572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CO" sz="1200" dirty="0">
                          <a:effectLst/>
                        </a:rPr>
                        <a:t>Papel activo de los alumnos en la responsabilidad de su aprendizaje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8" marR="57298" marT="57298" marB="57298" anchor="ctr"/>
                </a:tc>
                <a:extLst>
                  <a:ext uri="{0D108BD9-81ED-4DB2-BD59-A6C34878D82A}">
                    <a16:rowId xmlns:a16="http://schemas.microsoft.com/office/drawing/2014/main" val="3336043726"/>
                  </a:ext>
                </a:extLst>
              </a:tr>
              <a:tr h="683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CO" sz="1200">
                          <a:effectLst/>
                        </a:rPr>
                        <a:t>Presencia del experto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8" marR="57298" marT="57298" marB="572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CO" sz="1200">
                          <a:effectLst/>
                        </a:rPr>
                        <a:t>El profesor representa la imagen de experto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8" marR="57298" marT="57298" marB="572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CO" sz="1200" dirty="0">
                          <a:effectLst/>
                        </a:rPr>
                        <a:t>El profesor es un tutor y el rol de experto puede ser ejecutado por otras personas relacionadas o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8" marR="57298" marT="57298" marB="57298" anchor="ctr"/>
                </a:tc>
                <a:extLst>
                  <a:ext uri="{0D108BD9-81ED-4DB2-BD59-A6C34878D82A}">
                    <a16:rowId xmlns:a16="http://schemas.microsoft.com/office/drawing/2014/main" val="1382844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307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0" y="-20538"/>
            <a:ext cx="7259996" cy="36004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tx1"/>
                </a:solidFill>
              </a:rPr>
              <a:t>DIPLOMADO:  PLANEACIÓN PEDAGÓGICA EN PRIMERA INFANCIA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4876006"/>
            <a:ext cx="9144000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Educación informal - No conduce a título o certificado de aptitud ocupacional - Decreto 1075 de 2015 (artículo 2.6.6.8)</a:t>
            </a:r>
          </a:p>
        </p:txBody>
      </p:sp>
      <p:pic>
        <p:nvPicPr>
          <p:cNvPr id="5" name="Imagen 12"/>
          <p:cNvPicPr/>
          <p:nvPr/>
        </p:nvPicPr>
        <p:blipFill rotWithShape="1">
          <a:blip r:embed="rId3"/>
          <a:srcRect t="17991" r="7667" b="42411"/>
          <a:stretch/>
        </p:blipFill>
        <p:spPr bwMode="auto">
          <a:xfrm>
            <a:off x="6818538" y="42332"/>
            <a:ext cx="2250051" cy="859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Google Shape;49;p12"/>
          <p:cNvSpPr txBox="1">
            <a:spLocks/>
          </p:cNvSpPr>
          <p:nvPr/>
        </p:nvSpPr>
        <p:spPr>
          <a:xfrm>
            <a:off x="683568" y="478267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s-MX" sz="2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Google Shape;49;p12"/>
          <p:cNvSpPr txBox="1">
            <a:spLocks/>
          </p:cNvSpPr>
          <p:nvPr/>
        </p:nvSpPr>
        <p:spPr>
          <a:xfrm>
            <a:off x="803038" y="2931790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9" name="Google Shape;49;p12"/>
          <p:cNvSpPr txBox="1">
            <a:spLocks/>
          </p:cNvSpPr>
          <p:nvPr/>
        </p:nvSpPr>
        <p:spPr>
          <a:xfrm>
            <a:off x="7688494" y="4499558"/>
            <a:ext cx="1526912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s-MX" sz="2000" b="1" dirty="0">
                <a:solidFill>
                  <a:schemeClr val="tx1"/>
                </a:solidFill>
                <a:effectLst>
                  <a:glow rad="177800">
                    <a:schemeClr val="bg1"/>
                  </a:glow>
                </a:effectLst>
              </a:rPr>
              <a:t>Profe  MINGO</a:t>
            </a:r>
          </a:p>
        </p:txBody>
      </p:sp>
      <p:pic>
        <p:nvPicPr>
          <p:cNvPr id="10" name="Imagen 9" descr="Desarrollo ABP_1">
            <a:extLst>
              <a:ext uri="{FF2B5EF4-FFF2-40B4-BE49-F238E27FC236}">
                <a16:creationId xmlns:a16="http://schemas.microsoft.com/office/drawing/2014/main" id="{2EFA32E4-DA59-4D21-B499-91C4B0CAE38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89" y="895074"/>
            <a:ext cx="6960654" cy="392416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5123675-B5DC-4A5D-A82D-ABB51A971607}"/>
              </a:ext>
            </a:extLst>
          </p:cNvPr>
          <p:cNvSpPr txBox="1"/>
          <p:nvPr/>
        </p:nvSpPr>
        <p:spPr>
          <a:xfrm>
            <a:off x="4572000" y="4614278"/>
            <a:ext cx="46623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•	</a:t>
            </a:r>
            <a:r>
              <a:rPr lang="es-CO" sz="1000" dirty="0"/>
              <a:t>Fuente: Morales y Landa (2004</a:t>
            </a:r>
          </a:p>
        </p:txBody>
      </p:sp>
    </p:spTree>
    <p:extLst>
      <p:ext uri="{BB962C8B-B14F-4D97-AF65-F5344CB8AC3E}">
        <p14:creationId xmlns:p14="http://schemas.microsoft.com/office/powerpoint/2010/main" val="2731307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0" y="-20538"/>
            <a:ext cx="7259996" cy="36004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tx1"/>
                </a:solidFill>
              </a:rPr>
              <a:t>DIPLOMADO:  PLANEACIÓN PEDAGÓGICA EN PRIMERA INFANCIA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4876006"/>
            <a:ext cx="9144000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Educación informal - No conduce a título o certificado de aptitud ocupacional - Decreto 1075 de 2015 (artículo 2.6.6.8)</a:t>
            </a:r>
          </a:p>
        </p:txBody>
      </p:sp>
      <p:pic>
        <p:nvPicPr>
          <p:cNvPr id="5" name="Imagen 12"/>
          <p:cNvPicPr/>
          <p:nvPr/>
        </p:nvPicPr>
        <p:blipFill rotWithShape="1">
          <a:blip r:embed="rId3"/>
          <a:srcRect t="17991" r="7667" b="42411"/>
          <a:stretch/>
        </p:blipFill>
        <p:spPr bwMode="auto">
          <a:xfrm>
            <a:off x="6938009" y="-21052"/>
            <a:ext cx="2250051" cy="859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Google Shape;49;p12"/>
          <p:cNvSpPr txBox="1">
            <a:spLocks/>
          </p:cNvSpPr>
          <p:nvPr/>
        </p:nvSpPr>
        <p:spPr>
          <a:xfrm>
            <a:off x="683568" y="478267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7" name="Google Shape;49;p12"/>
          <p:cNvSpPr txBox="1">
            <a:spLocks/>
          </p:cNvSpPr>
          <p:nvPr/>
        </p:nvSpPr>
        <p:spPr>
          <a:xfrm>
            <a:off x="803038" y="862644"/>
            <a:ext cx="7259996" cy="3600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es-MX" sz="2400" b="1" dirty="0">
                <a:solidFill>
                  <a:schemeClr val="bg1"/>
                </a:solidFill>
              </a:rPr>
              <a:t>EL ABP EN LA EDUCACIÓN INFANTIL</a:t>
            </a:r>
          </a:p>
        </p:txBody>
      </p:sp>
      <p:sp>
        <p:nvSpPr>
          <p:cNvPr id="8" name="Google Shape;49;p12"/>
          <p:cNvSpPr txBox="1">
            <a:spLocks/>
          </p:cNvSpPr>
          <p:nvPr/>
        </p:nvSpPr>
        <p:spPr>
          <a:xfrm>
            <a:off x="803038" y="2931790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9" name="Google Shape;49;p12"/>
          <p:cNvSpPr txBox="1">
            <a:spLocks/>
          </p:cNvSpPr>
          <p:nvPr/>
        </p:nvSpPr>
        <p:spPr>
          <a:xfrm>
            <a:off x="7688494" y="4499558"/>
            <a:ext cx="1526912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s-MX" sz="2000" b="1" dirty="0">
                <a:solidFill>
                  <a:schemeClr val="tx1"/>
                </a:solidFill>
                <a:effectLst>
                  <a:glow rad="177800">
                    <a:schemeClr val="bg1"/>
                  </a:glow>
                </a:effectLst>
              </a:rPr>
              <a:t>Profe  MINGO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291BE1-BFD6-44CA-A7B5-DEF9B3CF25BF}"/>
              </a:ext>
            </a:extLst>
          </p:cNvPr>
          <p:cNvSpPr txBox="1"/>
          <p:nvPr/>
        </p:nvSpPr>
        <p:spPr>
          <a:xfrm>
            <a:off x="987162" y="1337626"/>
            <a:ext cx="7075872" cy="2858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4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CO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 niño de la </a:t>
            </a:r>
            <a:r>
              <a:rPr lang="es-CO" sz="2400" b="1" u="none" strike="noStrike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 tooltip="Educación infanti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educación infantil</a:t>
            </a:r>
            <a:r>
              <a:rPr lang="es-CO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se desenvuelve en un ambiente favorable, libre, espontáneo, informal, el cual permite seleccionar las actividades a desarrollar en las áreas de trabajo, aunque siempre orientado, estas cuentan con materiales diversos que invitan a la creatividad, innovación e </a:t>
            </a:r>
            <a:r>
              <a:rPr lang="es-CO" sz="2400" b="1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investigación</a:t>
            </a:r>
            <a:endParaRPr lang="es-CO" sz="2400" b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07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0" y="-20538"/>
            <a:ext cx="7259996" cy="36004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tx1"/>
                </a:solidFill>
              </a:rPr>
              <a:t>DIPLOMADO:  PLANEACIÓN PEDAGÓGICA EN PRIMERA INFANCIA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4876006"/>
            <a:ext cx="9144000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Educación informal - No conduce a título o certificado de aptitud ocupacional - Decreto 1075 de 2015 (artículo 2.6.6.8)</a:t>
            </a:r>
          </a:p>
        </p:txBody>
      </p:sp>
      <p:pic>
        <p:nvPicPr>
          <p:cNvPr id="5" name="Imagen 12"/>
          <p:cNvPicPr/>
          <p:nvPr/>
        </p:nvPicPr>
        <p:blipFill rotWithShape="1">
          <a:blip r:embed="rId3"/>
          <a:srcRect t="17991" r="7667" b="42411"/>
          <a:stretch/>
        </p:blipFill>
        <p:spPr bwMode="auto">
          <a:xfrm>
            <a:off x="6938009" y="-21052"/>
            <a:ext cx="2250051" cy="859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Google Shape;49;p12"/>
          <p:cNvSpPr txBox="1">
            <a:spLocks/>
          </p:cNvSpPr>
          <p:nvPr/>
        </p:nvSpPr>
        <p:spPr>
          <a:xfrm>
            <a:off x="683568" y="478267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7" name="Google Shape;49;p12"/>
          <p:cNvSpPr txBox="1">
            <a:spLocks/>
          </p:cNvSpPr>
          <p:nvPr/>
        </p:nvSpPr>
        <p:spPr>
          <a:xfrm>
            <a:off x="803038" y="862644"/>
            <a:ext cx="7259996" cy="3600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es-MX" sz="2400" b="1" dirty="0">
                <a:solidFill>
                  <a:schemeClr val="bg1"/>
                </a:solidFill>
              </a:rPr>
              <a:t>EL ABP EN LA EDUCACIÓN INFANTIL</a:t>
            </a:r>
          </a:p>
        </p:txBody>
      </p:sp>
      <p:sp>
        <p:nvSpPr>
          <p:cNvPr id="8" name="Google Shape;49;p12"/>
          <p:cNvSpPr txBox="1">
            <a:spLocks/>
          </p:cNvSpPr>
          <p:nvPr/>
        </p:nvSpPr>
        <p:spPr>
          <a:xfrm>
            <a:off x="803038" y="2931790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9" name="Google Shape;49;p12"/>
          <p:cNvSpPr txBox="1">
            <a:spLocks/>
          </p:cNvSpPr>
          <p:nvPr/>
        </p:nvSpPr>
        <p:spPr>
          <a:xfrm>
            <a:off x="7688494" y="4499558"/>
            <a:ext cx="1526912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s-MX" sz="2000" b="1" dirty="0">
                <a:solidFill>
                  <a:schemeClr val="tx1"/>
                </a:solidFill>
                <a:effectLst>
                  <a:glow rad="177800">
                    <a:schemeClr val="bg1"/>
                  </a:glow>
                </a:effectLst>
              </a:rPr>
              <a:t>Profe  MINGO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291BE1-BFD6-44CA-A7B5-DEF9B3CF25BF}"/>
              </a:ext>
            </a:extLst>
          </p:cNvPr>
          <p:cNvSpPr txBox="1"/>
          <p:nvPr/>
        </p:nvSpPr>
        <p:spPr>
          <a:xfrm>
            <a:off x="942002" y="1247021"/>
            <a:ext cx="7259996" cy="3253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400" b="1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Allí </a:t>
            </a:r>
            <a:r>
              <a:rPr lang="es-CO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explora, descubre, constituye su propio aprendizaje, es respetado como persona porque así lo siente, adquiere destrezas, habilidades y conocimientos cuando ha alcanzado su nivel de desarrollo para ello; el aprendizaje se basa en sus necesidades e interés, su libertad de acción le permite decidir y escoger la actividad que más le gusta y lo hace sentirse bien.</a:t>
            </a:r>
          </a:p>
        </p:txBody>
      </p:sp>
    </p:spTree>
    <p:extLst>
      <p:ext uri="{BB962C8B-B14F-4D97-AF65-F5344CB8AC3E}">
        <p14:creationId xmlns:p14="http://schemas.microsoft.com/office/powerpoint/2010/main" val="3884616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0" y="-20538"/>
            <a:ext cx="7259996" cy="36004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tx1"/>
                </a:solidFill>
              </a:rPr>
              <a:t>DIPLOMADO:  PLANEACIÓN PEDAGÓGICA EN PRIMERA INFANCIA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4876006"/>
            <a:ext cx="9144000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Educación informal - No conduce a título o certificado de aptitud ocupacional - Decreto 1075 de 2015 (artículo 2.6.6.8)</a:t>
            </a:r>
          </a:p>
        </p:txBody>
      </p:sp>
      <p:pic>
        <p:nvPicPr>
          <p:cNvPr id="5" name="Imagen 12"/>
          <p:cNvPicPr/>
          <p:nvPr/>
        </p:nvPicPr>
        <p:blipFill rotWithShape="1">
          <a:blip r:embed="rId3"/>
          <a:srcRect t="17991" r="7667" b="42411"/>
          <a:stretch/>
        </p:blipFill>
        <p:spPr bwMode="auto">
          <a:xfrm>
            <a:off x="6938009" y="-21052"/>
            <a:ext cx="2250051" cy="859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Google Shape;49;p12"/>
          <p:cNvSpPr txBox="1">
            <a:spLocks/>
          </p:cNvSpPr>
          <p:nvPr/>
        </p:nvSpPr>
        <p:spPr>
          <a:xfrm>
            <a:off x="683568" y="478267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s-MX" sz="2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Google Shape;49;p12"/>
          <p:cNvSpPr txBox="1">
            <a:spLocks/>
          </p:cNvSpPr>
          <p:nvPr/>
        </p:nvSpPr>
        <p:spPr>
          <a:xfrm>
            <a:off x="803038" y="2931790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9" name="Google Shape;49;p12"/>
          <p:cNvSpPr txBox="1">
            <a:spLocks/>
          </p:cNvSpPr>
          <p:nvPr/>
        </p:nvSpPr>
        <p:spPr>
          <a:xfrm>
            <a:off x="7688494" y="4499558"/>
            <a:ext cx="1526912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s-MX" sz="2000" b="1" dirty="0">
                <a:solidFill>
                  <a:schemeClr val="tx1"/>
                </a:solidFill>
                <a:effectLst>
                  <a:glow rad="177800">
                    <a:schemeClr val="bg1"/>
                  </a:glow>
                </a:effectLst>
              </a:rPr>
              <a:t>Profe  MINGO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E0967D6-5CE6-40AD-A1B4-39307B9DF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497926"/>
              </p:ext>
            </p:extLst>
          </p:nvPr>
        </p:nvGraphicFramePr>
        <p:xfrm>
          <a:off x="683568" y="478267"/>
          <a:ext cx="7488832" cy="3898934"/>
        </p:xfrm>
        <a:graphic>
          <a:graphicData uri="http://schemas.openxmlformats.org/drawingml/2006/table">
            <a:tbl>
              <a:tblPr firstRow="1" firstCol="1" bandRow="1">
                <a:tableStyleId>{881F25F3-CE5F-46FC-A4F5-CE578367417C}</a:tableStyleId>
              </a:tblPr>
              <a:tblGrid>
                <a:gridCol w="3751018">
                  <a:extLst>
                    <a:ext uri="{9D8B030D-6E8A-4147-A177-3AD203B41FA5}">
                      <a16:colId xmlns:a16="http://schemas.microsoft.com/office/drawing/2014/main" val="3521778891"/>
                    </a:ext>
                  </a:extLst>
                </a:gridCol>
                <a:gridCol w="3737814">
                  <a:extLst>
                    <a:ext uri="{9D8B030D-6E8A-4147-A177-3AD203B41FA5}">
                      <a16:colId xmlns:a16="http://schemas.microsoft.com/office/drawing/2014/main" val="268065486"/>
                    </a:ext>
                  </a:extLst>
                </a:gridCol>
              </a:tblGrid>
              <a:tr h="513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CO" sz="2400" b="1" dirty="0">
                          <a:solidFill>
                            <a:schemeClr val="bg1"/>
                          </a:solidFill>
                          <a:effectLst/>
                          <a:latin typeface="Patrick Hand SC" panose="020B0604020202020204" charset="0"/>
                        </a:rPr>
                        <a:t>PROFESOR</a:t>
                      </a:r>
                      <a:endParaRPr lang="es-CO" sz="2400" b="1" dirty="0">
                        <a:solidFill>
                          <a:schemeClr val="bg1"/>
                        </a:solidFill>
                        <a:effectLst/>
                        <a:latin typeface="Patrick Hand SC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9" marR="48909" marT="48909" marB="48909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CO" sz="2400" b="1" dirty="0">
                          <a:solidFill>
                            <a:schemeClr val="bg1"/>
                          </a:solidFill>
                          <a:effectLst/>
                          <a:latin typeface="Patrick Hand SC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ESTUDIANTES</a:t>
                      </a:r>
                    </a:p>
                  </a:txBody>
                  <a:tcPr marL="48909" marR="48909" marT="48909" marB="48909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215484"/>
                  </a:ext>
                </a:extLst>
              </a:tr>
              <a:tr h="33854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s-CO" sz="1200" dirty="0">
                          <a:effectLst/>
                          <a:latin typeface="+mn-lt"/>
                        </a:rPr>
                        <a:t>Dar un papel protagonista al alumno en la construcción de su aprendizaje.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s-CO" sz="1200" dirty="0">
                          <a:effectLst/>
                          <a:latin typeface="+mn-lt"/>
                        </a:rPr>
                        <a:t>Ser consciente de los logros que consiguen sus alumnos.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s-CO" sz="1200" dirty="0">
                          <a:effectLst/>
                          <a:latin typeface="+mn-lt"/>
                        </a:rPr>
                        <a:t>Ejercer de guía, tutor, facilitador del aprendizaje que acude a los alumnos cuando la necesitan.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s-CO" sz="1200" dirty="0">
                          <a:effectLst/>
                          <a:latin typeface="+mn-lt"/>
                        </a:rPr>
                        <a:t>El papel principal es ofrecer a los alumnos diversas oportunidades de aprendizaje.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s-CO" sz="1200" dirty="0">
                          <a:effectLst/>
                          <a:latin typeface="+mn-lt"/>
                        </a:rPr>
                        <a:t>Ayudar a sus alumnos a que piensen críticamente orientando sus reflexiones y formulando cuestiones importantes.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s-CO" sz="1200" dirty="0">
                          <a:effectLst/>
                          <a:latin typeface="+mn-lt"/>
                        </a:rPr>
                        <a:t>Realizar sesiones de tutoría con los alumnos.</a:t>
                      </a:r>
                      <a:endParaRPr lang="es-CO" sz="1200" dirty="0">
                        <a:solidFill>
                          <a:srgbClr val="55555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9" marR="48909" marT="48909" marB="48909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s-CO" sz="1200" dirty="0">
                          <a:effectLst/>
                          <a:latin typeface="+mn-lt"/>
                        </a:rPr>
                        <a:t>Asumir su responsabilidad ante el aprendizaje.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s-CO" sz="1200" dirty="0">
                          <a:effectLst/>
                          <a:latin typeface="+mn-lt"/>
                        </a:rPr>
                        <a:t>Trabajar con diferentes grupos gestionando los posibles conflictos que surjan.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s-CO" sz="1200" dirty="0">
                          <a:effectLst/>
                          <a:latin typeface="+mn-lt"/>
                        </a:rPr>
                        <a:t>Tener una actitud receptiva hacia el intercambio de ideas con los compañeros.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s-CO" sz="1200" dirty="0">
                          <a:effectLst/>
                          <a:latin typeface="+mn-lt"/>
                        </a:rPr>
                        <a:t>Compartir información y aprender de los demás.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s-CO" sz="1200" dirty="0">
                          <a:effectLst/>
                          <a:latin typeface="+mn-lt"/>
                        </a:rPr>
                        <a:t>Ser autónomo en el aprendizaje (buscar información, contrastarla, comprenderla, aplicarla, etc.) y saber pedir ayuda y orientación cuando se necesite.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s-CO" sz="1200" dirty="0">
                          <a:effectLst/>
                          <a:latin typeface="+mn-lt"/>
                        </a:rPr>
                        <a:t>Disponer de las estrategias necesarias para planificar, controlar y evaluar los pasos que lleva a cabo en su aprendizaje.</a:t>
                      </a:r>
                      <a:endParaRPr lang="es-CO" sz="1200" dirty="0">
                        <a:solidFill>
                          <a:srgbClr val="55555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09" marR="48909" marT="48909" marB="48909"/>
                </a:tc>
                <a:extLst>
                  <a:ext uri="{0D108BD9-81ED-4DB2-BD59-A6C34878D82A}">
                    <a16:rowId xmlns:a16="http://schemas.microsoft.com/office/drawing/2014/main" val="2552696862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A0156D2D-D3A1-4E34-829A-11295F597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1864" y="4144596"/>
            <a:ext cx="145663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000" b="0" i="1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: </a:t>
            </a:r>
            <a:r>
              <a:rPr kumimoji="0" lang="es-CO" altLang="es-CO" sz="1000" b="0" i="1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Exley</a:t>
            </a:r>
            <a:r>
              <a:rPr kumimoji="0" lang="es-CO" altLang="es-CO" sz="1000" b="0" i="1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y </a:t>
            </a:r>
            <a:r>
              <a:rPr kumimoji="0" lang="es-CO" altLang="es-CO" sz="1000" b="0" i="1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Dennick</a:t>
            </a:r>
            <a:r>
              <a:rPr kumimoji="0" lang="es-CO" altLang="es-CO" sz="1000" b="0" i="1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(2007)</a:t>
            </a:r>
            <a:endParaRPr kumimoji="0" lang="es-CO" altLang="es-C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07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0" y="-20538"/>
            <a:ext cx="7259996" cy="36004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tx1"/>
                </a:solidFill>
              </a:rPr>
              <a:t>DIPLOMADO:  PLANEACIÓN PEDAGÓGICA EN PRIMERA INFANCIA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4876006"/>
            <a:ext cx="9144000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Educación informal - No conduce a título o certificado de aptitud ocupacional - Decreto 1075 de 2015 (artículo 2.6.6.8)</a:t>
            </a:r>
          </a:p>
        </p:txBody>
      </p:sp>
      <p:pic>
        <p:nvPicPr>
          <p:cNvPr id="5" name="Imagen 12"/>
          <p:cNvPicPr/>
          <p:nvPr/>
        </p:nvPicPr>
        <p:blipFill rotWithShape="1">
          <a:blip r:embed="rId3"/>
          <a:srcRect t="17991" r="7667" b="42411"/>
          <a:stretch/>
        </p:blipFill>
        <p:spPr bwMode="auto">
          <a:xfrm>
            <a:off x="6938009" y="-21052"/>
            <a:ext cx="2250051" cy="859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Google Shape;49;p12"/>
          <p:cNvSpPr txBox="1">
            <a:spLocks/>
          </p:cNvSpPr>
          <p:nvPr/>
        </p:nvSpPr>
        <p:spPr>
          <a:xfrm>
            <a:off x="683568" y="478267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7" name="Google Shape;49;p12"/>
          <p:cNvSpPr txBox="1">
            <a:spLocks/>
          </p:cNvSpPr>
          <p:nvPr/>
        </p:nvSpPr>
        <p:spPr>
          <a:xfrm>
            <a:off x="803038" y="727670"/>
            <a:ext cx="7259996" cy="3600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es-MX" sz="2400" b="1" dirty="0">
                <a:solidFill>
                  <a:schemeClr val="bg1"/>
                </a:solidFill>
              </a:rPr>
              <a:t>CONCLUSIONES</a:t>
            </a:r>
          </a:p>
        </p:txBody>
      </p:sp>
      <p:sp>
        <p:nvSpPr>
          <p:cNvPr id="8" name="Google Shape;49;p12"/>
          <p:cNvSpPr txBox="1">
            <a:spLocks/>
          </p:cNvSpPr>
          <p:nvPr/>
        </p:nvSpPr>
        <p:spPr>
          <a:xfrm>
            <a:off x="803038" y="2931790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9" name="Google Shape;49;p12"/>
          <p:cNvSpPr txBox="1">
            <a:spLocks/>
          </p:cNvSpPr>
          <p:nvPr/>
        </p:nvSpPr>
        <p:spPr>
          <a:xfrm>
            <a:off x="7688494" y="4499558"/>
            <a:ext cx="1526912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s-MX" sz="2000" b="1" dirty="0">
                <a:solidFill>
                  <a:schemeClr val="tx1"/>
                </a:solidFill>
                <a:effectLst>
                  <a:glow rad="177800">
                    <a:schemeClr val="bg1"/>
                  </a:glow>
                </a:effectLst>
              </a:rPr>
              <a:t>Profe  MINGO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CBDF77-9260-459D-8B2F-2505EFC8CE44}"/>
              </a:ext>
            </a:extLst>
          </p:cNvPr>
          <p:cNvSpPr txBox="1"/>
          <p:nvPr/>
        </p:nvSpPr>
        <p:spPr>
          <a:xfrm>
            <a:off x="1001737" y="798197"/>
            <a:ext cx="6862598" cy="351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endParaRPr lang="es-CO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O" sz="24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Al aplicar la metodología ABP y realizar proyectos factibles, podemos conseguir que el alumno adquiera diferentes tipos de competencias básicas, tales como la competencia para convivir, competencia para aprender a aprender y para pensar, competencia social y cívica, y la competencia artística, entre otras. </a:t>
            </a:r>
          </a:p>
        </p:txBody>
      </p:sp>
    </p:spTree>
    <p:extLst>
      <p:ext uri="{BB962C8B-B14F-4D97-AF65-F5344CB8AC3E}">
        <p14:creationId xmlns:p14="http://schemas.microsoft.com/office/powerpoint/2010/main" val="2731307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0" y="-20538"/>
            <a:ext cx="7259996" cy="36004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tx1"/>
                </a:solidFill>
              </a:rPr>
              <a:t>DIPLOMADO:  PLANEACIÓN PEDAGÓGICA EN PRIMERA INFANCIA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4876006"/>
            <a:ext cx="9144000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Educación informal - No conduce a título o certificado de aptitud ocupacional - Decreto 1075 de 2015 (artículo 2.6.6.8)</a:t>
            </a:r>
          </a:p>
        </p:txBody>
      </p:sp>
      <p:pic>
        <p:nvPicPr>
          <p:cNvPr id="5" name="Imagen 12"/>
          <p:cNvPicPr/>
          <p:nvPr/>
        </p:nvPicPr>
        <p:blipFill rotWithShape="1">
          <a:blip r:embed="rId3"/>
          <a:srcRect t="17991" r="7667" b="42411"/>
          <a:stretch/>
        </p:blipFill>
        <p:spPr bwMode="auto">
          <a:xfrm>
            <a:off x="6938009" y="-21052"/>
            <a:ext cx="2250051" cy="859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Google Shape;49;p12"/>
          <p:cNvSpPr txBox="1">
            <a:spLocks/>
          </p:cNvSpPr>
          <p:nvPr/>
        </p:nvSpPr>
        <p:spPr>
          <a:xfrm>
            <a:off x="683568" y="478267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7" name="Google Shape;49;p12"/>
          <p:cNvSpPr txBox="1">
            <a:spLocks/>
          </p:cNvSpPr>
          <p:nvPr/>
        </p:nvSpPr>
        <p:spPr>
          <a:xfrm>
            <a:off x="803038" y="727670"/>
            <a:ext cx="7259996" cy="3600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es-MX" sz="2400" b="1" dirty="0">
                <a:solidFill>
                  <a:schemeClr val="bg1"/>
                </a:solidFill>
              </a:rPr>
              <a:t>CONCLUSIONES</a:t>
            </a:r>
          </a:p>
        </p:txBody>
      </p:sp>
      <p:sp>
        <p:nvSpPr>
          <p:cNvPr id="8" name="Google Shape;49;p12"/>
          <p:cNvSpPr txBox="1">
            <a:spLocks/>
          </p:cNvSpPr>
          <p:nvPr/>
        </p:nvSpPr>
        <p:spPr>
          <a:xfrm>
            <a:off x="803038" y="2931790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9" name="Google Shape;49;p12"/>
          <p:cNvSpPr txBox="1">
            <a:spLocks/>
          </p:cNvSpPr>
          <p:nvPr/>
        </p:nvSpPr>
        <p:spPr>
          <a:xfrm>
            <a:off x="7688494" y="4499558"/>
            <a:ext cx="1526912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s-MX" sz="2000" b="1" dirty="0">
                <a:solidFill>
                  <a:schemeClr val="tx1"/>
                </a:solidFill>
                <a:effectLst>
                  <a:glow rad="177800">
                    <a:schemeClr val="bg1"/>
                  </a:glow>
                </a:effectLst>
              </a:rPr>
              <a:t>Profe  MINGO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CBDF77-9260-459D-8B2F-2505EFC8CE44}"/>
              </a:ext>
            </a:extLst>
          </p:cNvPr>
          <p:cNvSpPr txBox="1"/>
          <p:nvPr/>
        </p:nvSpPr>
        <p:spPr>
          <a:xfrm>
            <a:off x="1001737" y="933861"/>
            <a:ext cx="6862598" cy="2780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endParaRPr lang="es-C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O" sz="2400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Gracias </a:t>
            </a:r>
            <a:r>
              <a:rPr lang="es-CO" sz="24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a la realización de proyectos los estudiantes ponen en práctica los aspectos teóricos de un temario, incentivando la investigación y el desarrollo del autoaprendizaje, esenciales para el futuro incierto y cambiante en el que viviremos. </a:t>
            </a:r>
          </a:p>
        </p:txBody>
      </p:sp>
    </p:spTree>
    <p:extLst>
      <p:ext uri="{BB962C8B-B14F-4D97-AF65-F5344CB8AC3E}">
        <p14:creationId xmlns:p14="http://schemas.microsoft.com/office/powerpoint/2010/main" val="3533901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0" y="-20538"/>
            <a:ext cx="7259996" cy="36004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tx1"/>
                </a:solidFill>
              </a:rPr>
              <a:t>DIPLOMADO:  PLANEACIÓN PEDAGÓGICA EN PRIMERA INFANCIA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4876006"/>
            <a:ext cx="9144000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Educación informal - No conduce a título o certificado de aptitud ocupacional - Decreto 1075 de 2015 (artículo 2.6.6.8)</a:t>
            </a:r>
          </a:p>
        </p:txBody>
      </p:sp>
      <p:pic>
        <p:nvPicPr>
          <p:cNvPr id="5" name="Imagen 12"/>
          <p:cNvPicPr/>
          <p:nvPr/>
        </p:nvPicPr>
        <p:blipFill rotWithShape="1">
          <a:blip r:embed="rId3"/>
          <a:srcRect t="17991" r="7667" b="42411"/>
          <a:stretch/>
        </p:blipFill>
        <p:spPr bwMode="auto">
          <a:xfrm>
            <a:off x="6938009" y="-21052"/>
            <a:ext cx="2250051" cy="859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Google Shape;49;p12"/>
          <p:cNvSpPr txBox="1">
            <a:spLocks/>
          </p:cNvSpPr>
          <p:nvPr/>
        </p:nvSpPr>
        <p:spPr>
          <a:xfrm>
            <a:off x="683568" y="478267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7" name="Google Shape;49;p12"/>
          <p:cNvSpPr txBox="1">
            <a:spLocks/>
          </p:cNvSpPr>
          <p:nvPr/>
        </p:nvSpPr>
        <p:spPr>
          <a:xfrm>
            <a:off x="800100" y="727670"/>
            <a:ext cx="7262934" cy="31142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es-MX" sz="2400" b="1" dirty="0">
                <a:solidFill>
                  <a:schemeClr val="bg1"/>
                </a:solidFill>
              </a:rPr>
              <a:t>CONCLUSIONES</a:t>
            </a:r>
          </a:p>
        </p:txBody>
      </p:sp>
      <p:sp>
        <p:nvSpPr>
          <p:cNvPr id="8" name="Google Shape;49;p12"/>
          <p:cNvSpPr txBox="1">
            <a:spLocks/>
          </p:cNvSpPr>
          <p:nvPr/>
        </p:nvSpPr>
        <p:spPr>
          <a:xfrm>
            <a:off x="803038" y="2931790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9" name="Google Shape;49;p12"/>
          <p:cNvSpPr txBox="1">
            <a:spLocks/>
          </p:cNvSpPr>
          <p:nvPr/>
        </p:nvSpPr>
        <p:spPr>
          <a:xfrm>
            <a:off x="7688494" y="4499558"/>
            <a:ext cx="1526912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s-MX" sz="2000" b="1" dirty="0">
                <a:solidFill>
                  <a:schemeClr val="tx1"/>
                </a:solidFill>
                <a:effectLst>
                  <a:glow rad="177800">
                    <a:schemeClr val="bg1"/>
                  </a:glow>
                </a:effectLst>
              </a:rPr>
              <a:t>Profe  MINGO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CBDF77-9260-459D-8B2F-2505EFC8CE44}"/>
              </a:ext>
            </a:extLst>
          </p:cNvPr>
          <p:cNvSpPr txBox="1"/>
          <p:nvPr/>
        </p:nvSpPr>
        <p:spPr>
          <a:xfrm>
            <a:off x="1001737" y="902688"/>
            <a:ext cx="6862598" cy="2780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endParaRPr lang="es-C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O" sz="2400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Además</a:t>
            </a:r>
            <a:r>
              <a:rPr lang="es-CO" sz="24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, mediante la interacción grupal el alumnado aprenderá a trabajar con compañeros y aprenderá valores y actitudes que le servirá en cualquier aspecto de su vida, como es el ser respetuoso, intercambiar opiniones o escuchar a los demás.</a:t>
            </a:r>
          </a:p>
        </p:txBody>
      </p:sp>
    </p:spTree>
    <p:extLst>
      <p:ext uri="{BB962C8B-B14F-4D97-AF65-F5344CB8AC3E}">
        <p14:creationId xmlns:p14="http://schemas.microsoft.com/office/powerpoint/2010/main" val="3995643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0" y="-20538"/>
            <a:ext cx="7259996" cy="36004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tx1"/>
                </a:solidFill>
              </a:rPr>
              <a:t>DIPLOMADO:  PLANEACIÓN PEDAGÓGICA EN PRIMERA INFANCIA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4876006"/>
            <a:ext cx="9144000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Educación informal - No conduce a título o certificado de aptitud ocupacional - Decreto 1075 de 2015 (artículo 2.6.6.8)</a:t>
            </a:r>
          </a:p>
        </p:txBody>
      </p:sp>
      <p:sp>
        <p:nvSpPr>
          <p:cNvPr id="8" name="Google Shape;49;p12"/>
          <p:cNvSpPr txBox="1">
            <a:spLocks/>
          </p:cNvSpPr>
          <p:nvPr/>
        </p:nvSpPr>
        <p:spPr>
          <a:xfrm>
            <a:off x="803038" y="2931790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9" name="Google Shape;49;p12"/>
          <p:cNvSpPr txBox="1">
            <a:spLocks/>
          </p:cNvSpPr>
          <p:nvPr/>
        </p:nvSpPr>
        <p:spPr>
          <a:xfrm>
            <a:off x="7688494" y="4499558"/>
            <a:ext cx="1526912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s-MX" sz="2000" b="1" dirty="0">
                <a:solidFill>
                  <a:schemeClr val="tx1"/>
                </a:solidFill>
                <a:effectLst>
                  <a:glow rad="177800">
                    <a:schemeClr val="bg1"/>
                  </a:glow>
                </a:effectLst>
              </a:rPr>
              <a:t>Profe  MINGO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8C186A-D1CE-41E3-8666-0ACCEFA5D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38" y="548510"/>
            <a:ext cx="6863088" cy="4240845"/>
          </a:xfrm>
          <a:prstGeom prst="rect">
            <a:avLst/>
          </a:prstGeom>
        </p:spPr>
      </p:pic>
      <p:pic>
        <p:nvPicPr>
          <p:cNvPr id="10" name="Imagen 12">
            <a:extLst>
              <a:ext uri="{FF2B5EF4-FFF2-40B4-BE49-F238E27FC236}">
                <a16:creationId xmlns:a16="http://schemas.microsoft.com/office/drawing/2014/main" id="{EDF9316E-F1FE-495F-84C8-4DC8413614A4}"/>
              </a:ext>
            </a:extLst>
          </p:cNvPr>
          <p:cNvPicPr/>
          <p:nvPr/>
        </p:nvPicPr>
        <p:blipFill rotWithShape="1">
          <a:blip r:embed="rId4"/>
          <a:srcRect t="17991" r="7667" b="42411"/>
          <a:stretch/>
        </p:blipFill>
        <p:spPr bwMode="auto">
          <a:xfrm>
            <a:off x="6938009" y="-21052"/>
            <a:ext cx="2250051" cy="859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1307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0" y="-20538"/>
            <a:ext cx="7259996" cy="36004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tx1"/>
                </a:solidFill>
              </a:rPr>
              <a:t>DIPLOMADO:  PLANEACIÓN PEDAGÓGICA EN PRIMERA INFANCIA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4876006"/>
            <a:ext cx="9144000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Educación informal - No conduce a título o certificado de aptitud ocupacional - Decreto 1075 de 2015 (artículo 2.6.6.8)</a:t>
            </a:r>
          </a:p>
        </p:txBody>
      </p:sp>
      <p:pic>
        <p:nvPicPr>
          <p:cNvPr id="5" name="Imagen 12"/>
          <p:cNvPicPr/>
          <p:nvPr/>
        </p:nvPicPr>
        <p:blipFill rotWithShape="1">
          <a:blip r:embed="rId3"/>
          <a:srcRect t="17991" r="7667" b="42411"/>
          <a:stretch/>
        </p:blipFill>
        <p:spPr bwMode="auto">
          <a:xfrm>
            <a:off x="6938009" y="-21052"/>
            <a:ext cx="2250051" cy="859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Google Shape;49;p12"/>
          <p:cNvSpPr txBox="1">
            <a:spLocks/>
          </p:cNvSpPr>
          <p:nvPr/>
        </p:nvSpPr>
        <p:spPr>
          <a:xfrm>
            <a:off x="803038" y="771550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s-MX" sz="2000" b="1" dirty="0">
                <a:solidFill>
                  <a:schemeClr val="tx1"/>
                </a:solidFill>
              </a:rPr>
              <a:t>TEMA: aprendizaje basado en proyectos en la educación inicial.</a:t>
            </a:r>
          </a:p>
        </p:txBody>
      </p:sp>
      <p:sp>
        <p:nvSpPr>
          <p:cNvPr id="7" name="Google Shape;49;p12"/>
          <p:cNvSpPr txBox="1">
            <a:spLocks/>
          </p:cNvSpPr>
          <p:nvPr/>
        </p:nvSpPr>
        <p:spPr>
          <a:xfrm>
            <a:off x="803038" y="1563638"/>
            <a:ext cx="7259996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s-MX" sz="2000" b="1" dirty="0">
                <a:solidFill>
                  <a:schemeClr val="tx1"/>
                </a:solidFill>
              </a:rPr>
              <a:t>INTENSIONALIDAD PEDAGÓGICA:</a:t>
            </a:r>
          </a:p>
          <a:p>
            <a:r>
              <a:rPr lang="es-MX" sz="2000" b="1" dirty="0">
                <a:solidFill>
                  <a:schemeClr val="tx1"/>
                </a:solidFill>
              </a:rPr>
              <a:t>Ofrecer a los maestros nuevas herramientas que favorezca una práctica pedagógica contextualizada, pertinente y </a:t>
            </a:r>
            <a:r>
              <a:rPr lang="es-MX" sz="2000" b="1" dirty="0" err="1">
                <a:solidFill>
                  <a:schemeClr val="tx1"/>
                </a:solidFill>
              </a:rPr>
              <a:t>humanizante</a:t>
            </a:r>
            <a:r>
              <a:rPr lang="es-MX" sz="2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Google Shape;49;p12"/>
          <p:cNvSpPr txBox="1">
            <a:spLocks/>
          </p:cNvSpPr>
          <p:nvPr/>
        </p:nvSpPr>
        <p:spPr>
          <a:xfrm>
            <a:off x="803038" y="2931790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s-MX" sz="2000" b="1" dirty="0" smtClean="0">
                <a:solidFill>
                  <a:schemeClr val="tx1"/>
                </a:solidFill>
              </a:rPr>
              <a:t>PROFE: ESTHER HELENA SIERRA VERGARA</a:t>
            </a:r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9" name="Google Shape;49;p12"/>
          <p:cNvSpPr txBox="1">
            <a:spLocks/>
          </p:cNvSpPr>
          <p:nvPr/>
        </p:nvSpPr>
        <p:spPr>
          <a:xfrm>
            <a:off x="7688494" y="4499558"/>
            <a:ext cx="1526912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s-MX" sz="2000" b="1" dirty="0">
                <a:solidFill>
                  <a:schemeClr val="tx1"/>
                </a:solidFill>
                <a:effectLst>
                  <a:glow rad="177800">
                    <a:schemeClr val="bg1"/>
                  </a:glow>
                </a:effectLst>
              </a:rPr>
              <a:t>Profe  MINGO</a:t>
            </a:r>
          </a:p>
        </p:txBody>
      </p:sp>
    </p:spTree>
    <p:extLst>
      <p:ext uri="{BB962C8B-B14F-4D97-AF65-F5344CB8AC3E}">
        <p14:creationId xmlns:p14="http://schemas.microsoft.com/office/powerpoint/2010/main" val="2177762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0" y="-20538"/>
            <a:ext cx="7259996" cy="36004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tx1"/>
                </a:solidFill>
              </a:rPr>
              <a:t>DIPLOMADO:  PLANEACIÓN PEDAGÓGICA EN PRIMERA INFANCIA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4876006"/>
            <a:ext cx="9144000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Educación informal - No conduce a título o certificado de aptitud ocupacional - Decreto 1075 de 2015 (artículo 2.6.6.8)</a:t>
            </a:r>
          </a:p>
        </p:txBody>
      </p:sp>
      <p:pic>
        <p:nvPicPr>
          <p:cNvPr id="5" name="Imagen 12"/>
          <p:cNvPicPr/>
          <p:nvPr/>
        </p:nvPicPr>
        <p:blipFill rotWithShape="1">
          <a:blip r:embed="rId3"/>
          <a:srcRect t="17991" r="7667" b="42411"/>
          <a:stretch/>
        </p:blipFill>
        <p:spPr bwMode="auto">
          <a:xfrm>
            <a:off x="6938009" y="-21052"/>
            <a:ext cx="2250051" cy="859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49;p12"/>
          <p:cNvSpPr txBox="1">
            <a:spLocks/>
          </p:cNvSpPr>
          <p:nvPr/>
        </p:nvSpPr>
        <p:spPr>
          <a:xfrm>
            <a:off x="803038" y="2931790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9" name="Google Shape;49;p12"/>
          <p:cNvSpPr txBox="1">
            <a:spLocks/>
          </p:cNvSpPr>
          <p:nvPr/>
        </p:nvSpPr>
        <p:spPr>
          <a:xfrm>
            <a:off x="7688494" y="4499558"/>
            <a:ext cx="1526912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s-MX" sz="2000" b="1" dirty="0">
                <a:solidFill>
                  <a:schemeClr val="tx1"/>
                </a:solidFill>
                <a:effectLst>
                  <a:glow rad="177800">
                    <a:schemeClr val="bg1"/>
                  </a:glow>
                </a:effectLst>
              </a:rPr>
              <a:t>Profe  MINGO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7806B5D-B2A6-482D-8EF5-F2D7F28A0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38" y="884256"/>
            <a:ext cx="7160949" cy="349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0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0" y="-20538"/>
            <a:ext cx="7259996" cy="36004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tx1"/>
                </a:solidFill>
              </a:rPr>
              <a:t>DIPLOMADO:  PLANEACIÓN PEDAGÓGICA EN PRIMERA INFANCIA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4876006"/>
            <a:ext cx="9144000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Educación informal - No conduce a título o certificado de aptitud ocupacional - Decreto 1075 de 2015 (artículo 2.6.6.8)</a:t>
            </a:r>
          </a:p>
        </p:txBody>
      </p:sp>
      <p:pic>
        <p:nvPicPr>
          <p:cNvPr id="5" name="Imagen 12"/>
          <p:cNvPicPr/>
          <p:nvPr/>
        </p:nvPicPr>
        <p:blipFill rotWithShape="1">
          <a:blip r:embed="rId3"/>
          <a:srcRect t="17991" r="7667" b="42411"/>
          <a:stretch/>
        </p:blipFill>
        <p:spPr bwMode="auto">
          <a:xfrm>
            <a:off x="6938009" y="-21052"/>
            <a:ext cx="2250051" cy="859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Google Shape;49;p12"/>
          <p:cNvSpPr txBox="1">
            <a:spLocks/>
          </p:cNvSpPr>
          <p:nvPr/>
        </p:nvSpPr>
        <p:spPr>
          <a:xfrm>
            <a:off x="683568" y="478267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s-MX" sz="2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Google Shape;49;p12"/>
          <p:cNvSpPr txBox="1">
            <a:spLocks/>
          </p:cNvSpPr>
          <p:nvPr/>
        </p:nvSpPr>
        <p:spPr>
          <a:xfrm>
            <a:off x="803038" y="862644"/>
            <a:ext cx="7259996" cy="3600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es-MX" sz="2400" b="1" dirty="0">
                <a:solidFill>
                  <a:schemeClr val="bg1"/>
                </a:solidFill>
              </a:rPr>
              <a:t>¿QUÉ ES EL APRENDIZAJE BASADO EN PROYECTOS-ABP?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8" name="Google Shape;49;p12"/>
          <p:cNvSpPr txBox="1">
            <a:spLocks/>
          </p:cNvSpPr>
          <p:nvPr/>
        </p:nvSpPr>
        <p:spPr>
          <a:xfrm>
            <a:off x="803038" y="2931790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9" name="Google Shape;49;p12"/>
          <p:cNvSpPr txBox="1">
            <a:spLocks/>
          </p:cNvSpPr>
          <p:nvPr/>
        </p:nvSpPr>
        <p:spPr>
          <a:xfrm>
            <a:off x="7688494" y="4499558"/>
            <a:ext cx="1526912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s-MX" sz="2000" b="1" dirty="0">
                <a:solidFill>
                  <a:schemeClr val="tx1"/>
                </a:solidFill>
                <a:effectLst>
                  <a:glow rad="177800">
                    <a:schemeClr val="bg1"/>
                  </a:glow>
                </a:effectLst>
              </a:rPr>
              <a:t>Profe  MINGO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F8983AC-2EE7-4C9F-99D2-1EE324E78DF1}"/>
              </a:ext>
            </a:extLst>
          </p:cNvPr>
          <p:cNvSpPr txBox="1"/>
          <p:nvPr/>
        </p:nvSpPr>
        <p:spPr>
          <a:xfrm>
            <a:off x="1080966" y="1419622"/>
            <a:ext cx="651537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20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s-CO" sz="20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 una estrategia metodológica de diseño y programación que implementa un conjunto de tareas basadas en la resolución de preguntas o problemas (retos), mediante un proceso de investigación o creación por parte del alumnado que trabaja de manera relativamente autónoma y con un alto nivel de implicación y cooperación y que culmina con un producto final presentado ante los demás (difusión).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370415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0" y="-20538"/>
            <a:ext cx="7259996" cy="36004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tx1"/>
                </a:solidFill>
              </a:rPr>
              <a:t>DIPLOMADO:  PLANEACIÓN PEDAGÓGICA EN PRIMERA INFANCIA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4876006"/>
            <a:ext cx="9144000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Educación informal - No conduce a título o certificado de aptitud ocupacional - Decreto 1075 de 2015 (artículo 2.6.6.8)</a:t>
            </a:r>
          </a:p>
        </p:txBody>
      </p:sp>
      <p:pic>
        <p:nvPicPr>
          <p:cNvPr id="5" name="Imagen 12"/>
          <p:cNvPicPr/>
          <p:nvPr/>
        </p:nvPicPr>
        <p:blipFill rotWithShape="1">
          <a:blip r:embed="rId3"/>
          <a:srcRect t="17991" r="7667" b="42411"/>
          <a:stretch/>
        </p:blipFill>
        <p:spPr bwMode="auto">
          <a:xfrm>
            <a:off x="6938009" y="-21052"/>
            <a:ext cx="2250051" cy="859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Google Shape;49;p12"/>
          <p:cNvSpPr txBox="1">
            <a:spLocks/>
          </p:cNvSpPr>
          <p:nvPr/>
        </p:nvSpPr>
        <p:spPr>
          <a:xfrm>
            <a:off x="683568" y="478267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7" name="Google Shape;49;p12"/>
          <p:cNvSpPr txBox="1">
            <a:spLocks/>
          </p:cNvSpPr>
          <p:nvPr/>
        </p:nvSpPr>
        <p:spPr>
          <a:xfrm>
            <a:off x="771730" y="615317"/>
            <a:ext cx="7259996" cy="3600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es-MX" sz="2400" b="1" dirty="0">
                <a:solidFill>
                  <a:schemeClr val="bg1"/>
                </a:solidFill>
              </a:rPr>
              <a:t>PRINCIPIOS DEL ABP</a:t>
            </a:r>
          </a:p>
        </p:txBody>
      </p:sp>
      <p:sp>
        <p:nvSpPr>
          <p:cNvPr id="8" name="Google Shape;49;p12"/>
          <p:cNvSpPr txBox="1">
            <a:spLocks/>
          </p:cNvSpPr>
          <p:nvPr/>
        </p:nvSpPr>
        <p:spPr>
          <a:xfrm>
            <a:off x="803038" y="2931790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9" name="Google Shape;49;p12"/>
          <p:cNvSpPr txBox="1">
            <a:spLocks/>
          </p:cNvSpPr>
          <p:nvPr/>
        </p:nvSpPr>
        <p:spPr>
          <a:xfrm>
            <a:off x="7688494" y="4499558"/>
            <a:ext cx="1526912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s-MX" sz="2000" b="1" dirty="0">
                <a:solidFill>
                  <a:schemeClr val="tx1"/>
                </a:solidFill>
                <a:effectLst>
                  <a:glow rad="177800">
                    <a:schemeClr val="bg1"/>
                  </a:glow>
                </a:effectLst>
              </a:rPr>
              <a:t>Profe  MINGO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C4D4E33-89EE-477F-B6C1-201D7DD51DFD}"/>
              </a:ext>
            </a:extLst>
          </p:cNvPr>
          <p:cNvSpPr txBox="1"/>
          <p:nvPr/>
        </p:nvSpPr>
        <p:spPr>
          <a:xfrm>
            <a:off x="803038" y="1035903"/>
            <a:ext cx="74447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>
                <a:latin typeface="+mn-lt"/>
              </a:rPr>
              <a:t>1.CURRÍCULO INTEGRADO</a:t>
            </a:r>
            <a:r>
              <a:rPr lang="es-CO" sz="2000" dirty="0">
                <a:latin typeface="+mn-lt"/>
              </a:rPr>
              <a:t>: </a:t>
            </a:r>
            <a:r>
              <a:rPr lang="es-CO" sz="200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Se abordan diferentes disciplinas del currículo a través de un tema relevante y un eje conductor.</a:t>
            </a:r>
          </a:p>
          <a:p>
            <a:pPr algn="just"/>
            <a:endParaRPr lang="es-CO" sz="2000" dirty="0">
              <a:solidFill>
                <a:srgbClr val="333333"/>
              </a:solidFill>
              <a:latin typeface="+mn-l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algn="just"/>
            <a:r>
              <a:rPr lang="es-CO" sz="2000" b="1" dirty="0">
                <a:solidFill>
                  <a:srgbClr val="333333"/>
                </a:solidFill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2. PROTAGONISMO COMPARTIDO</a:t>
            </a:r>
            <a:r>
              <a:rPr lang="es-CO" sz="2000" dirty="0">
                <a:solidFill>
                  <a:srgbClr val="333333"/>
                </a:solidFill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: </a:t>
            </a:r>
            <a:r>
              <a:rPr lang="es-CO" sz="200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El Profesorado es aprendiz y no experto, y su función principal es crear los escenarios de aprendizaje que permitan que los estudiantes puedan desarrollar el proyecto.</a:t>
            </a:r>
          </a:p>
          <a:p>
            <a:pPr algn="just"/>
            <a:endParaRPr lang="es-CO" sz="2000" dirty="0">
              <a:solidFill>
                <a:srgbClr val="333333"/>
              </a:solidFill>
              <a:effectLst/>
              <a:latin typeface="+mn-l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algn="just"/>
            <a:r>
              <a:rPr lang="es-CO" sz="2000" b="1" dirty="0">
                <a:solidFill>
                  <a:srgbClr val="333333"/>
                </a:solidFill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3. INCLUSIVO</a:t>
            </a:r>
            <a:r>
              <a:rPr lang="es-CO" sz="2000" dirty="0">
                <a:solidFill>
                  <a:srgbClr val="333333"/>
                </a:solidFill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: </a:t>
            </a:r>
            <a:r>
              <a:rPr lang="es-CO" sz="200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Se da respuesta a diferentes ritmos de aprendizajes, intereses y capacidades</a:t>
            </a:r>
            <a:r>
              <a:rPr lang="es-CO" sz="2000" dirty="0" smtClean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813382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0" y="-20538"/>
            <a:ext cx="7259996" cy="36004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tx1"/>
                </a:solidFill>
              </a:rPr>
              <a:t>DIPLOMADO:  PLANEACIÓN PEDAGÓGICA EN PRIMERA INFANCIA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4876006"/>
            <a:ext cx="9144000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Educación informal - No conduce a título o certificado de aptitud ocupacional - Decreto 1075 de 2015 (artículo 2.6.6.8)</a:t>
            </a:r>
          </a:p>
        </p:txBody>
      </p:sp>
      <p:pic>
        <p:nvPicPr>
          <p:cNvPr id="5" name="Imagen 12"/>
          <p:cNvPicPr/>
          <p:nvPr/>
        </p:nvPicPr>
        <p:blipFill rotWithShape="1">
          <a:blip r:embed="rId3"/>
          <a:srcRect t="17991" r="7667" b="42411"/>
          <a:stretch/>
        </p:blipFill>
        <p:spPr bwMode="auto">
          <a:xfrm>
            <a:off x="6938009" y="-21052"/>
            <a:ext cx="2250051" cy="859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Google Shape;49;p12"/>
          <p:cNvSpPr txBox="1">
            <a:spLocks/>
          </p:cNvSpPr>
          <p:nvPr/>
        </p:nvSpPr>
        <p:spPr>
          <a:xfrm>
            <a:off x="683568" y="478267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7" name="Google Shape;49;p12"/>
          <p:cNvSpPr txBox="1">
            <a:spLocks/>
          </p:cNvSpPr>
          <p:nvPr/>
        </p:nvSpPr>
        <p:spPr>
          <a:xfrm>
            <a:off x="771730" y="615317"/>
            <a:ext cx="7259996" cy="3600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es-MX" sz="2400" b="1" dirty="0">
                <a:solidFill>
                  <a:schemeClr val="bg1"/>
                </a:solidFill>
              </a:rPr>
              <a:t>PRINCIPIOS DEL ABP</a:t>
            </a:r>
          </a:p>
        </p:txBody>
      </p:sp>
      <p:sp>
        <p:nvSpPr>
          <p:cNvPr id="8" name="Google Shape;49;p12"/>
          <p:cNvSpPr txBox="1">
            <a:spLocks/>
          </p:cNvSpPr>
          <p:nvPr/>
        </p:nvSpPr>
        <p:spPr>
          <a:xfrm>
            <a:off x="803038" y="2931790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9" name="Google Shape;49;p12"/>
          <p:cNvSpPr txBox="1">
            <a:spLocks/>
          </p:cNvSpPr>
          <p:nvPr/>
        </p:nvSpPr>
        <p:spPr>
          <a:xfrm>
            <a:off x="7688494" y="4499558"/>
            <a:ext cx="1526912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s-MX" sz="2000" b="1" dirty="0">
                <a:solidFill>
                  <a:schemeClr val="tx1"/>
                </a:solidFill>
                <a:effectLst>
                  <a:glow rad="177800">
                    <a:schemeClr val="bg1"/>
                  </a:glow>
                </a:effectLst>
              </a:rPr>
              <a:t>Profe  MINGO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C4D4E33-89EE-477F-B6C1-201D7DD51DFD}"/>
              </a:ext>
            </a:extLst>
          </p:cNvPr>
          <p:cNvSpPr txBox="1"/>
          <p:nvPr/>
        </p:nvSpPr>
        <p:spPr>
          <a:xfrm>
            <a:off x="803038" y="1035903"/>
            <a:ext cx="7657394" cy="5167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s-CO" sz="2400" b="1" dirty="0" smtClean="0">
                <a:solidFill>
                  <a:srgbClr val="333333"/>
                </a:solidFill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4</a:t>
            </a:r>
            <a:r>
              <a:rPr lang="es-CO" sz="2400" b="1" dirty="0">
                <a:solidFill>
                  <a:srgbClr val="333333"/>
                </a:solidFill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. PARTE DE UN RETO: </a:t>
            </a:r>
            <a:r>
              <a:rPr lang="es-CO" sz="240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Se parte de un tema atractivo que conecte los intereses del alumnado con los aprendizajes esperados para garantizar su motivación.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s-CO" sz="2400" b="1" dirty="0">
                <a:solidFill>
                  <a:srgbClr val="333333"/>
                </a:solidFill>
                <a:latin typeface="+mn-lt"/>
                <a:ea typeface="Calibri" panose="020F0502020204030204" pitchFamily="34" charset="0"/>
                <a:cs typeface="Helvetica" panose="020B0604020202020204" pitchFamily="34" charset="0"/>
              </a:rPr>
              <a:t>5. </a:t>
            </a:r>
            <a:r>
              <a:rPr lang="es-CO" sz="2400" b="1" spc="75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. EVALUACIÓN Y REFLEXIÓN CONTINUA</a:t>
            </a:r>
            <a:r>
              <a:rPr lang="es-CO" sz="2400" spc="75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: </a:t>
            </a:r>
            <a:r>
              <a:rPr lang="es-CO" sz="240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El estudiante aprende a evaluarse y a ser evaluado.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s-CO" sz="2400" b="1" dirty="0">
                <a:solidFill>
                  <a:srgbClr val="333333"/>
                </a:solidFill>
                <a:latin typeface="+mn-lt"/>
                <a:ea typeface="Calibri" panose="020F0502020204030204" pitchFamily="34" charset="0"/>
                <a:cs typeface="Helvetica" panose="020B0604020202020204" pitchFamily="34" charset="0"/>
              </a:rPr>
              <a:t>6. </a:t>
            </a:r>
            <a:r>
              <a:rPr lang="es-CO" sz="2400" b="1" spc="75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SOCIALIZACIÓN Y DIFUSIÓN: </a:t>
            </a:r>
            <a:r>
              <a:rPr lang="es-CO" sz="2400" spc="75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Helvetica" panose="020B0604020202020204" pitchFamily="34" charset="0"/>
              </a:rPr>
              <a:t>compartir  los resultados del proyecto.</a:t>
            </a:r>
            <a:endParaRPr lang="es-CO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es-CO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2400" dirty="0">
              <a:solidFill>
                <a:srgbClr val="333333"/>
              </a:solidFill>
              <a:effectLst/>
              <a:latin typeface="+mj-lt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342900" indent="-342900">
              <a:buAutoNum type="arabicPeriod"/>
            </a:pPr>
            <a:endParaRPr lang="es-CO" sz="2400" dirty="0"/>
          </a:p>
          <a:p>
            <a:pPr marL="342900" indent="-342900">
              <a:buAutoNum type="arabicPeriod"/>
            </a:pP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73130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0" y="-20538"/>
            <a:ext cx="7259996" cy="36004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tx1"/>
                </a:solidFill>
              </a:rPr>
              <a:t>DIPLOMADO:  PLANEACIÓN PEDAGÓGICA EN PRIMERA INFANCIA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4876006"/>
            <a:ext cx="9144000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Educación informal - No conduce a título o certificado de aptitud ocupacional - Decreto 1075 de 2015 (artículo 2.6.6.8)</a:t>
            </a:r>
          </a:p>
        </p:txBody>
      </p:sp>
      <p:pic>
        <p:nvPicPr>
          <p:cNvPr id="5" name="Imagen 12"/>
          <p:cNvPicPr/>
          <p:nvPr/>
        </p:nvPicPr>
        <p:blipFill rotWithShape="1">
          <a:blip r:embed="rId3"/>
          <a:srcRect t="17991" r="7667" b="42411"/>
          <a:stretch/>
        </p:blipFill>
        <p:spPr bwMode="auto">
          <a:xfrm>
            <a:off x="6938009" y="-21052"/>
            <a:ext cx="2250051" cy="859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Google Shape;49;p12"/>
          <p:cNvSpPr txBox="1">
            <a:spLocks/>
          </p:cNvSpPr>
          <p:nvPr/>
        </p:nvSpPr>
        <p:spPr>
          <a:xfrm>
            <a:off x="683568" y="478267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7" name="Google Shape;49;p12"/>
          <p:cNvSpPr txBox="1">
            <a:spLocks/>
          </p:cNvSpPr>
          <p:nvPr/>
        </p:nvSpPr>
        <p:spPr>
          <a:xfrm>
            <a:off x="803038" y="862644"/>
            <a:ext cx="7259996" cy="3600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es-MX" sz="2400" b="1" dirty="0">
                <a:solidFill>
                  <a:schemeClr val="bg1"/>
                </a:solidFill>
              </a:rPr>
              <a:t>UN NUEVO ESPACIO DE APRENDIZAJE </a:t>
            </a:r>
          </a:p>
        </p:txBody>
      </p:sp>
      <p:sp>
        <p:nvSpPr>
          <p:cNvPr id="8" name="Google Shape;49;p12"/>
          <p:cNvSpPr txBox="1">
            <a:spLocks/>
          </p:cNvSpPr>
          <p:nvPr/>
        </p:nvSpPr>
        <p:spPr>
          <a:xfrm>
            <a:off x="803038" y="2931790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9" name="Google Shape;49;p12"/>
          <p:cNvSpPr txBox="1">
            <a:spLocks/>
          </p:cNvSpPr>
          <p:nvPr/>
        </p:nvSpPr>
        <p:spPr>
          <a:xfrm>
            <a:off x="7688494" y="4499558"/>
            <a:ext cx="1526912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s-MX" sz="2000" b="1" dirty="0">
                <a:solidFill>
                  <a:schemeClr val="tx1"/>
                </a:solidFill>
                <a:effectLst>
                  <a:glow rad="177800">
                    <a:schemeClr val="bg1"/>
                  </a:glow>
                </a:effectLst>
              </a:rPr>
              <a:t>Profe  MINGO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8FCED0B-E326-43CB-A1C3-3AFE68346CF2}"/>
              </a:ext>
            </a:extLst>
          </p:cNvPr>
          <p:cNvSpPr/>
          <p:nvPr/>
        </p:nvSpPr>
        <p:spPr>
          <a:xfrm>
            <a:off x="803037" y="1337626"/>
            <a:ext cx="3192899" cy="265519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600" dirty="0">
                <a:solidFill>
                  <a:schemeClr val="bg1"/>
                </a:solidFill>
              </a:rPr>
              <a:t>-</a:t>
            </a:r>
            <a:r>
              <a:rPr lang="es-CO" sz="1600" b="1" dirty="0" smtClean="0">
                <a:solidFill>
                  <a:schemeClr val="bg1"/>
                </a:solidFill>
              </a:rPr>
              <a:t>Organización en </a:t>
            </a:r>
            <a:r>
              <a:rPr lang="es-CO" sz="1600" b="1" dirty="0">
                <a:solidFill>
                  <a:schemeClr val="bg1"/>
                </a:solidFill>
              </a:rPr>
              <a:t>filas.</a:t>
            </a:r>
          </a:p>
          <a:p>
            <a:pPr algn="just"/>
            <a:r>
              <a:rPr lang="es-CO" sz="1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-Atender y recibir la información de un modo unidireccional .</a:t>
            </a:r>
          </a:p>
          <a:p>
            <a:pPr algn="just"/>
            <a:r>
              <a:rPr lang="es-CO" sz="1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-Ambiente de silencio</a:t>
            </a:r>
            <a:endParaRPr lang="es-CO" sz="1600" b="1" dirty="0">
              <a:solidFill>
                <a:schemeClr val="bg1"/>
              </a:solidFill>
            </a:endParaRPr>
          </a:p>
          <a:p>
            <a:pPr algn="just"/>
            <a:endParaRPr lang="es-CO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8836FFD-2867-485A-B1C9-5B6DBEE6E2E2}"/>
              </a:ext>
            </a:extLst>
          </p:cNvPr>
          <p:cNvSpPr/>
          <p:nvPr/>
        </p:nvSpPr>
        <p:spPr>
          <a:xfrm>
            <a:off x="5236900" y="1431566"/>
            <a:ext cx="2935500" cy="247473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  <a:spcAft>
                <a:spcPts val="800"/>
              </a:spcAft>
            </a:pPr>
            <a:r>
              <a:rPr lang="es-CO" sz="1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-Trabajar en grupo, moverse, relacionarse con otros.</a:t>
            </a:r>
          </a:p>
          <a:p>
            <a:pPr algn="just">
              <a:lnSpc>
                <a:spcPts val="1800"/>
              </a:lnSpc>
              <a:spcAft>
                <a:spcPts val="800"/>
              </a:spcAft>
            </a:pPr>
            <a:r>
              <a:rPr lang="es-CO" sz="1800" b="1" dirty="0">
                <a:solidFill>
                  <a:schemeClr val="bg1"/>
                </a:solidFill>
              </a:rPr>
              <a:t>-Aprenden haciendo</a:t>
            </a:r>
            <a:endParaRPr lang="es-CO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0FC1182C-F5A9-47BE-9E1B-084C022ECEF1}"/>
              </a:ext>
            </a:extLst>
          </p:cNvPr>
          <p:cNvSpPr/>
          <p:nvPr/>
        </p:nvSpPr>
        <p:spPr>
          <a:xfrm>
            <a:off x="4235341" y="2371257"/>
            <a:ext cx="673317" cy="597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130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0" y="-20538"/>
            <a:ext cx="7259996" cy="36004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tx1"/>
                </a:solidFill>
              </a:rPr>
              <a:t>DIPLOMADO:  PLANEACIÓN PEDAGÓGICA EN PRIMERA INFANCIA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4876006"/>
            <a:ext cx="9144000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Educación informal - No conduce a título o certificado de aptitud ocupacional - Decreto 1075 de 2015 (artículo 2.6.6.8)</a:t>
            </a:r>
          </a:p>
        </p:txBody>
      </p:sp>
      <p:sp>
        <p:nvSpPr>
          <p:cNvPr id="6" name="Google Shape;49;p12"/>
          <p:cNvSpPr txBox="1">
            <a:spLocks/>
          </p:cNvSpPr>
          <p:nvPr/>
        </p:nvSpPr>
        <p:spPr>
          <a:xfrm>
            <a:off x="683568" y="478267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7" name="Google Shape;49;p12"/>
          <p:cNvSpPr txBox="1">
            <a:spLocks/>
          </p:cNvSpPr>
          <p:nvPr/>
        </p:nvSpPr>
        <p:spPr>
          <a:xfrm>
            <a:off x="743453" y="635029"/>
            <a:ext cx="7259996" cy="3600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es-MX" sz="2400" b="1" dirty="0">
                <a:solidFill>
                  <a:schemeClr val="bg1"/>
                </a:solidFill>
              </a:rPr>
              <a:t>VENTAJAS DEL APRENDIZAJE BASADO EN PROYECTOS </a:t>
            </a:r>
          </a:p>
        </p:txBody>
      </p:sp>
      <p:sp>
        <p:nvSpPr>
          <p:cNvPr id="8" name="Google Shape;49;p12"/>
          <p:cNvSpPr txBox="1">
            <a:spLocks/>
          </p:cNvSpPr>
          <p:nvPr/>
        </p:nvSpPr>
        <p:spPr>
          <a:xfrm>
            <a:off x="803038" y="2931790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9" name="Google Shape;49;p12"/>
          <p:cNvSpPr txBox="1">
            <a:spLocks/>
          </p:cNvSpPr>
          <p:nvPr/>
        </p:nvSpPr>
        <p:spPr>
          <a:xfrm>
            <a:off x="7688494" y="4499558"/>
            <a:ext cx="1526912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s-MX" sz="2000" b="1" dirty="0">
                <a:solidFill>
                  <a:schemeClr val="tx1"/>
                </a:solidFill>
                <a:effectLst>
                  <a:glow rad="177800">
                    <a:schemeClr val="bg1"/>
                  </a:glow>
                </a:effectLst>
              </a:rPr>
              <a:t>Profe  MINGO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FE4C892-083B-45D7-B6BF-FA4ABAEC7A23}"/>
              </a:ext>
            </a:extLst>
          </p:cNvPr>
          <p:cNvSpPr txBox="1"/>
          <p:nvPr/>
        </p:nvSpPr>
        <p:spPr>
          <a:xfrm>
            <a:off x="803038" y="1117306"/>
            <a:ext cx="7657393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base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CO" sz="2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Motiva a los alumnos a aprender. </a:t>
            </a:r>
          </a:p>
          <a:p>
            <a:pPr marL="342900" lvl="0" indent="-342900" algn="just" fontAlgn="base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CO" sz="2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Desarrolla su autonomía. </a:t>
            </a:r>
          </a:p>
          <a:p>
            <a:pPr marL="342900" lvl="0" indent="-342900" algn="just" fontAlgn="base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CO" sz="2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Fomenta su espíritu autocrítico. </a:t>
            </a:r>
            <a:endParaRPr lang="es-CO" sz="28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CO" sz="2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Refuerza sus capacidades sociales mediante el intercambio de ideas y la colaboración</a:t>
            </a:r>
            <a:r>
              <a:rPr lang="es-CO" sz="2800" b="1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CO" sz="2800" b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n 12"/>
          <p:cNvPicPr/>
          <p:nvPr/>
        </p:nvPicPr>
        <p:blipFill rotWithShape="1">
          <a:blip r:embed="rId3"/>
          <a:srcRect t="17991" r="7667" b="42411"/>
          <a:stretch/>
        </p:blipFill>
        <p:spPr bwMode="auto">
          <a:xfrm>
            <a:off x="7259996" y="-21052"/>
            <a:ext cx="1928064" cy="679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1307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0" y="-20538"/>
            <a:ext cx="7259996" cy="36004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tx1"/>
                </a:solidFill>
              </a:rPr>
              <a:t>DIPLOMADO:  PLANEACIÓN PEDAGÓGICA EN PRIMERA INFANCIA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4876006"/>
            <a:ext cx="9144000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Educación informal - No conduce a título o certificado de aptitud ocupacional - Decreto 1075 de 2015 (artículo 2.6.6.8)</a:t>
            </a:r>
          </a:p>
        </p:txBody>
      </p:sp>
      <p:sp>
        <p:nvSpPr>
          <p:cNvPr id="6" name="Google Shape;49;p12"/>
          <p:cNvSpPr txBox="1">
            <a:spLocks/>
          </p:cNvSpPr>
          <p:nvPr/>
        </p:nvSpPr>
        <p:spPr>
          <a:xfrm>
            <a:off x="683568" y="478267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7" name="Google Shape;49;p12"/>
          <p:cNvSpPr txBox="1">
            <a:spLocks/>
          </p:cNvSpPr>
          <p:nvPr/>
        </p:nvSpPr>
        <p:spPr>
          <a:xfrm>
            <a:off x="743453" y="635029"/>
            <a:ext cx="7259996" cy="3600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es-MX" sz="2400" b="1" dirty="0">
                <a:solidFill>
                  <a:schemeClr val="bg1"/>
                </a:solidFill>
              </a:rPr>
              <a:t>VENTAJAS DEL APRENDIZAJE BASADO EN PROYECTOS </a:t>
            </a:r>
          </a:p>
        </p:txBody>
      </p:sp>
      <p:sp>
        <p:nvSpPr>
          <p:cNvPr id="8" name="Google Shape;49;p12"/>
          <p:cNvSpPr txBox="1">
            <a:spLocks/>
          </p:cNvSpPr>
          <p:nvPr/>
        </p:nvSpPr>
        <p:spPr>
          <a:xfrm>
            <a:off x="803038" y="2931790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9" name="Google Shape;49;p12"/>
          <p:cNvSpPr txBox="1">
            <a:spLocks/>
          </p:cNvSpPr>
          <p:nvPr/>
        </p:nvSpPr>
        <p:spPr>
          <a:xfrm>
            <a:off x="7688494" y="4499558"/>
            <a:ext cx="1526912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s-MX" sz="2000" b="1" dirty="0">
                <a:solidFill>
                  <a:schemeClr val="tx1"/>
                </a:solidFill>
                <a:effectLst>
                  <a:glow rad="177800">
                    <a:schemeClr val="bg1"/>
                  </a:glow>
                </a:effectLst>
              </a:rPr>
              <a:t>Profe  MINGO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FE4C892-083B-45D7-B6BF-FA4ABAEC7A23}"/>
              </a:ext>
            </a:extLst>
          </p:cNvPr>
          <p:cNvSpPr txBox="1"/>
          <p:nvPr/>
        </p:nvSpPr>
        <p:spPr>
          <a:xfrm>
            <a:off x="971600" y="1326405"/>
            <a:ext cx="6577274" cy="202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base">
              <a:spcAft>
                <a:spcPts val="800"/>
              </a:spcAft>
              <a:buFont typeface="+mj-lt"/>
              <a:buAutoNum type="arabicPeriod" startAt="5"/>
              <a:tabLst>
                <a:tab pos="457200" algn="l"/>
              </a:tabLst>
            </a:pPr>
            <a:r>
              <a:rPr lang="es-CO" sz="2800" b="1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Facilita </a:t>
            </a:r>
            <a:r>
              <a:rPr lang="es-CO" sz="2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su alfabetización mediática e informacional. </a:t>
            </a:r>
          </a:p>
          <a:p>
            <a:pPr marL="342900" lvl="0" indent="-342900" algn="just" fontAlgn="base">
              <a:spcAft>
                <a:spcPts val="800"/>
              </a:spcAft>
              <a:buFont typeface="+mj-lt"/>
              <a:buAutoNum type="arabicPeriod" startAt="5"/>
              <a:tabLst>
                <a:tab pos="457200" algn="l"/>
              </a:tabLst>
            </a:pPr>
            <a:r>
              <a:rPr lang="es-CO" sz="2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Promueve la creatividad. </a:t>
            </a:r>
          </a:p>
          <a:p>
            <a:pPr marL="342900" lvl="0" indent="-342900" algn="just" fontAlgn="base">
              <a:spcAft>
                <a:spcPts val="800"/>
              </a:spcAft>
              <a:buFont typeface="+mj-lt"/>
              <a:buAutoNum type="arabicPeriod" startAt="5"/>
              <a:tabLst>
                <a:tab pos="457200" algn="l"/>
              </a:tabLst>
            </a:pPr>
            <a:r>
              <a:rPr lang="es-CO" sz="2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Atiende a la diversidad.</a:t>
            </a:r>
            <a:endParaRPr lang="es-CO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Imagen 12"/>
          <p:cNvPicPr/>
          <p:nvPr/>
        </p:nvPicPr>
        <p:blipFill rotWithShape="1">
          <a:blip r:embed="rId3"/>
          <a:srcRect t="17991" r="7667" b="42411"/>
          <a:stretch/>
        </p:blipFill>
        <p:spPr bwMode="auto">
          <a:xfrm>
            <a:off x="7259996" y="-21052"/>
            <a:ext cx="1928064" cy="679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1427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0" y="-20538"/>
            <a:ext cx="7259996" cy="36004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tx1"/>
                </a:solidFill>
              </a:rPr>
              <a:t>DIPLOMADO:  PLANEACIÓN PEDAGÓGICA EN PRIMERA INFANCIA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4876006"/>
            <a:ext cx="9144000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Educación informal - No conduce a título o certificado de aptitud ocupacional - Decreto 1075 de 2015 (artículo 2.6.6.8)</a:t>
            </a:r>
          </a:p>
        </p:txBody>
      </p:sp>
      <p:pic>
        <p:nvPicPr>
          <p:cNvPr id="5" name="Imagen 12"/>
          <p:cNvPicPr/>
          <p:nvPr/>
        </p:nvPicPr>
        <p:blipFill rotWithShape="1">
          <a:blip r:embed="rId3"/>
          <a:srcRect t="17991" r="7667" b="42411"/>
          <a:stretch/>
        </p:blipFill>
        <p:spPr bwMode="auto">
          <a:xfrm>
            <a:off x="6938009" y="-21052"/>
            <a:ext cx="2250051" cy="859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Google Shape;49;p12"/>
          <p:cNvSpPr txBox="1">
            <a:spLocks/>
          </p:cNvSpPr>
          <p:nvPr/>
        </p:nvSpPr>
        <p:spPr>
          <a:xfrm>
            <a:off x="683568" y="478267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7" name="Google Shape;49;p12"/>
          <p:cNvSpPr txBox="1">
            <a:spLocks/>
          </p:cNvSpPr>
          <p:nvPr/>
        </p:nvSpPr>
        <p:spPr>
          <a:xfrm>
            <a:off x="803038" y="862644"/>
            <a:ext cx="7259996" cy="3600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es-MX" sz="2400" b="1" dirty="0">
                <a:solidFill>
                  <a:schemeClr val="bg1"/>
                </a:solidFill>
              </a:rPr>
              <a:t>CARÁCTERÍSTICAS DEL ABP </a:t>
            </a:r>
            <a:r>
              <a:rPr lang="es-CO" sz="1800" b="1" dirty="0">
                <a:solidFill>
                  <a:schemeClr val="bg1"/>
                </a:solidFill>
                <a:effectLst/>
                <a:latin typeface="Patrick Hand S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CO" sz="1800" b="1" dirty="0" err="1">
                <a:solidFill>
                  <a:schemeClr val="bg1"/>
                </a:solidFill>
                <a:effectLst/>
                <a:latin typeface="Patrick Hand S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Exley</a:t>
            </a:r>
            <a:r>
              <a:rPr lang="es-CO" sz="1800" b="1" dirty="0">
                <a:solidFill>
                  <a:schemeClr val="bg1"/>
                </a:solidFill>
                <a:effectLst/>
                <a:latin typeface="Patrick Hand S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CO" sz="1800" b="1" dirty="0" err="1">
                <a:solidFill>
                  <a:schemeClr val="bg1"/>
                </a:solidFill>
                <a:effectLst/>
                <a:latin typeface="Patrick Hand S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Dennick</a:t>
            </a:r>
            <a:r>
              <a:rPr lang="es-CO" sz="1800" b="1" dirty="0">
                <a:solidFill>
                  <a:schemeClr val="bg1"/>
                </a:solidFill>
                <a:effectLst/>
                <a:latin typeface="Patrick Hand S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2007).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8" name="Google Shape;49;p12"/>
          <p:cNvSpPr txBox="1">
            <a:spLocks/>
          </p:cNvSpPr>
          <p:nvPr/>
        </p:nvSpPr>
        <p:spPr>
          <a:xfrm>
            <a:off x="803038" y="2931790"/>
            <a:ext cx="72599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9" name="Google Shape;49;p12"/>
          <p:cNvSpPr txBox="1">
            <a:spLocks/>
          </p:cNvSpPr>
          <p:nvPr/>
        </p:nvSpPr>
        <p:spPr>
          <a:xfrm>
            <a:off x="7688494" y="4499558"/>
            <a:ext cx="1526912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s-MX" sz="2000" b="1" dirty="0">
                <a:solidFill>
                  <a:schemeClr val="tx1"/>
                </a:solidFill>
                <a:effectLst>
                  <a:glow rad="177800">
                    <a:schemeClr val="bg1"/>
                  </a:glow>
                </a:effectLst>
              </a:rPr>
              <a:t>Profe  MINGO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0BACC70-8A50-403F-80FB-CCB05708505E}"/>
              </a:ext>
            </a:extLst>
          </p:cNvPr>
          <p:cNvSpPr txBox="1"/>
          <p:nvPr/>
        </p:nvSpPr>
        <p:spPr>
          <a:xfrm>
            <a:off x="683568" y="1337626"/>
            <a:ext cx="7379466" cy="2602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algn="just">
              <a:lnSpc>
                <a:spcPct val="107000"/>
              </a:lnSpc>
              <a:spcAft>
                <a:spcPts val="750"/>
              </a:spcAft>
            </a:pPr>
            <a:r>
              <a:rPr lang="es-CO" sz="2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CO" sz="2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Implica un aprendizaje activo, cooperativo y centrado en el estudiante.</a:t>
            </a:r>
          </a:p>
          <a:p>
            <a:pPr marL="381000" algn="just">
              <a:lnSpc>
                <a:spcPct val="107000"/>
              </a:lnSpc>
              <a:spcAft>
                <a:spcPts val="750"/>
              </a:spcAft>
            </a:pPr>
            <a:r>
              <a:rPr lang="es-CO" sz="2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s-CO" sz="2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Genera un </a:t>
            </a:r>
            <a:r>
              <a:rPr lang="es-CO" sz="2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aprendizaje independiente. </a:t>
            </a:r>
          </a:p>
          <a:p>
            <a:pPr marL="381000" algn="just">
              <a:lnSpc>
                <a:spcPct val="107000"/>
              </a:lnSpc>
              <a:spcAft>
                <a:spcPts val="750"/>
              </a:spcAft>
            </a:pPr>
            <a:r>
              <a:rPr lang="es-CO" sz="2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-M</a:t>
            </a:r>
            <a:r>
              <a:rPr lang="es-CO" sz="2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etodología centrada en el alumno y en su </a:t>
            </a:r>
            <a:r>
              <a:rPr lang="es-CO" sz="2800" b="1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aprendizaje</a:t>
            </a:r>
            <a:endParaRPr lang="es-CO" sz="2800" b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38730"/>
      </p:ext>
    </p:extLst>
  </p:cSld>
  <p:clrMapOvr>
    <a:masterClrMapping/>
  </p:clrMapOvr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1543</Words>
  <Application>Microsoft Office PowerPoint</Application>
  <PresentationFormat>Presentación en pantalla (16:9)</PresentationFormat>
  <Paragraphs>150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Patrick Hand SC</vt:lpstr>
      <vt:lpstr>Helvetica</vt:lpstr>
      <vt:lpstr>Sniglet</vt:lpstr>
      <vt:lpstr>Arial</vt:lpstr>
      <vt:lpstr>Times New Roman</vt:lpstr>
      <vt:lpstr>Calibri</vt:lpstr>
      <vt:lpstr>Seyton template</vt:lpstr>
      <vt:lpstr>DIPLOMADO:  PLANEACIÓN PEDAGÓGICA EN PRIMERA INFANCIA</vt:lpstr>
      <vt:lpstr>DIPLOMADO:  PLANEACIÓN PEDAGÓGICA EN PRIMERA INFANCIA</vt:lpstr>
      <vt:lpstr>DIPLOMADO:  PLANEACIÓN PEDAGÓGICA EN PRIMERA INFANCIA</vt:lpstr>
      <vt:lpstr>DIPLOMADO:  PLANEACIÓN PEDAGÓGICA EN PRIMERA INFANCIA</vt:lpstr>
      <vt:lpstr>DIPLOMADO:  PLANEACIÓN PEDAGÓGICA EN PRIMERA INFANCIA</vt:lpstr>
      <vt:lpstr>DIPLOMADO:  PLANEACIÓN PEDAGÓGICA EN PRIMERA INFANCIA</vt:lpstr>
      <vt:lpstr>DIPLOMADO:  PLANEACIÓN PEDAGÓGICA EN PRIMERA INFANCIA</vt:lpstr>
      <vt:lpstr>DIPLOMADO:  PLANEACIÓN PEDAGÓGICA EN PRIMERA INFANCIA</vt:lpstr>
      <vt:lpstr>DIPLOMADO:  PLANEACIÓN PEDAGÓGICA EN PRIMERA INFANCIA</vt:lpstr>
      <vt:lpstr>DIPLOMADO:  PLANEACIÓN PEDAGÓGICA EN PRIMERA INFANCIA</vt:lpstr>
      <vt:lpstr>DIPLOMADO:  PLANEACIÓN PEDAGÓGICA EN PRIMERA INFANCIA</vt:lpstr>
      <vt:lpstr>DIPLOMADO:  PLANEACIÓN PEDAGÓGICA EN PRIMERA INFANCIA</vt:lpstr>
      <vt:lpstr>DIPLOMADO:  PLANEACIÓN PEDAGÓGICA EN PRIMERA INFANCIA</vt:lpstr>
      <vt:lpstr>DIPLOMADO:  PLANEACIÓN PEDAGÓGICA EN PRIMERA INFANCIA</vt:lpstr>
      <vt:lpstr>DIPLOMADO:  PLANEACIÓN PEDAGÓGICA EN PRIMERA INFANCIA</vt:lpstr>
      <vt:lpstr>DIPLOMADO:  PLANEACIÓN PEDAGÓGICA EN PRIMERA INFANCIA</vt:lpstr>
      <vt:lpstr>DIPLOMADO:  PLANEACIÓN PEDAGÓGICA EN PRIMERA INFANCIA</vt:lpstr>
      <vt:lpstr>DIPLOMADO:  PLANEACIÓN PEDAGÓGICA EN PRIMERA INFANCIA</vt:lpstr>
      <vt:lpstr>DIPLOMADO:  PLANEACIÓN PEDAGÓGICA EN PRIMERA INFANCIA</vt:lpstr>
      <vt:lpstr>DIPLOMADO:  PLANEACIÓN PEDAGÓGICA EN PRIMERA INFANCIA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DIPLOMADO: PLANEACIÓN PEDAGÓGICA EN PRIMERA INFANCIA</dc:title>
  <dc:creator>user</dc:creator>
  <cp:lastModifiedBy>User</cp:lastModifiedBy>
  <cp:revision>72</cp:revision>
  <dcterms:modified xsi:type="dcterms:W3CDTF">2021-02-23T23:44:59Z</dcterms:modified>
</cp:coreProperties>
</file>